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9"/>
  </p:notesMasterIdLst>
  <p:sldIdLst>
    <p:sldId id="256" r:id="rId2"/>
    <p:sldId id="265" r:id="rId3"/>
    <p:sldId id="266" r:id="rId4"/>
    <p:sldId id="259" r:id="rId5"/>
    <p:sldId id="257" r:id="rId6"/>
    <p:sldId id="258" r:id="rId7"/>
    <p:sldId id="260" r:id="rId8"/>
    <p:sldId id="269" r:id="rId9"/>
    <p:sldId id="261" r:id="rId10"/>
    <p:sldId id="262" r:id="rId11"/>
    <p:sldId id="263" r:id="rId12"/>
    <p:sldId id="270" r:id="rId13"/>
    <p:sldId id="264" r:id="rId14"/>
    <p:sldId id="268" r:id="rId15"/>
    <p:sldId id="272" r:id="rId16"/>
    <p:sldId id="271"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F32482-CB20-4B5E-98C8-527E3CAF2508}" v="4" dt="2023-08-15T04:21:22.5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88" autoAdjust="0"/>
    <p:restoredTop sz="93792" autoAdjust="0"/>
  </p:normalViewPr>
  <p:slideViewPr>
    <p:cSldViewPr snapToGrid="0" snapToObjects="1">
      <p:cViewPr varScale="1">
        <p:scale>
          <a:sx n="68" d="100"/>
          <a:sy n="68" d="100"/>
        </p:scale>
        <p:origin x="-123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4D7DF0-5596-9B44-9BFF-7720A6076E30}" type="datetimeFigureOut">
              <a:rPr lang="en-US" smtClean="0"/>
              <a:pPr/>
              <a:t>9/12/2023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C8F3E-A4AA-9642-A903-A2F92E9C6113}" type="slidenum">
              <a:rPr lang="en-US" smtClean="0"/>
              <a:pPr/>
              <a:t>‹#›</a:t>
            </a:fld>
            <a:endParaRPr lang="en-US"/>
          </a:p>
        </p:txBody>
      </p:sp>
    </p:spTree>
    <p:extLst>
      <p:ext uri="{BB962C8B-B14F-4D97-AF65-F5344CB8AC3E}">
        <p14:creationId xmlns:p14="http://schemas.microsoft.com/office/powerpoint/2010/main" xmlns="" val="2965932517"/>
      </p:ext>
    </p:extLst>
  </p:cSld>
  <p:clrMap bg1="lt1" tx1="dk1" bg2="lt2" tx2="dk2" accent1="accent1" accent2="accent2" accent3="accent3" accent4="accent4" accent5="accent5" accent6="accent6" hlink="hlink" folHlink="folHlink"/>
  <p:notesStyle>
    <a:lvl1pPr marL="0" algn="l" defTabSz="680314" rtl="0" eaLnBrk="1" latinLnBrk="0" hangingPunct="1">
      <a:defRPr sz="893" kern="1200">
        <a:solidFill>
          <a:schemeClr val="tx1"/>
        </a:solidFill>
        <a:latin typeface="+mn-lt"/>
        <a:ea typeface="+mn-ea"/>
        <a:cs typeface="+mn-cs"/>
      </a:defRPr>
    </a:lvl1pPr>
    <a:lvl2pPr marL="340157" algn="l" defTabSz="680314" rtl="0" eaLnBrk="1" latinLnBrk="0" hangingPunct="1">
      <a:defRPr sz="893" kern="1200">
        <a:solidFill>
          <a:schemeClr val="tx1"/>
        </a:solidFill>
        <a:latin typeface="+mn-lt"/>
        <a:ea typeface="+mn-ea"/>
        <a:cs typeface="+mn-cs"/>
      </a:defRPr>
    </a:lvl2pPr>
    <a:lvl3pPr marL="680314" algn="l" defTabSz="680314" rtl="0" eaLnBrk="1" latinLnBrk="0" hangingPunct="1">
      <a:defRPr sz="893" kern="1200">
        <a:solidFill>
          <a:schemeClr val="tx1"/>
        </a:solidFill>
        <a:latin typeface="+mn-lt"/>
        <a:ea typeface="+mn-ea"/>
        <a:cs typeface="+mn-cs"/>
      </a:defRPr>
    </a:lvl3pPr>
    <a:lvl4pPr marL="1020470" algn="l" defTabSz="680314" rtl="0" eaLnBrk="1" latinLnBrk="0" hangingPunct="1">
      <a:defRPr sz="893" kern="1200">
        <a:solidFill>
          <a:schemeClr val="tx1"/>
        </a:solidFill>
        <a:latin typeface="+mn-lt"/>
        <a:ea typeface="+mn-ea"/>
        <a:cs typeface="+mn-cs"/>
      </a:defRPr>
    </a:lvl4pPr>
    <a:lvl5pPr marL="1360627" algn="l" defTabSz="680314" rtl="0" eaLnBrk="1" latinLnBrk="0" hangingPunct="1">
      <a:defRPr sz="893" kern="1200">
        <a:solidFill>
          <a:schemeClr val="tx1"/>
        </a:solidFill>
        <a:latin typeface="+mn-lt"/>
        <a:ea typeface="+mn-ea"/>
        <a:cs typeface="+mn-cs"/>
      </a:defRPr>
    </a:lvl5pPr>
    <a:lvl6pPr marL="1700784" algn="l" defTabSz="680314" rtl="0" eaLnBrk="1" latinLnBrk="0" hangingPunct="1">
      <a:defRPr sz="893" kern="1200">
        <a:solidFill>
          <a:schemeClr val="tx1"/>
        </a:solidFill>
        <a:latin typeface="+mn-lt"/>
        <a:ea typeface="+mn-ea"/>
        <a:cs typeface="+mn-cs"/>
      </a:defRPr>
    </a:lvl6pPr>
    <a:lvl7pPr marL="2040941" algn="l" defTabSz="680314" rtl="0" eaLnBrk="1" latinLnBrk="0" hangingPunct="1">
      <a:defRPr sz="893" kern="1200">
        <a:solidFill>
          <a:schemeClr val="tx1"/>
        </a:solidFill>
        <a:latin typeface="+mn-lt"/>
        <a:ea typeface="+mn-ea"/>
        <a:cs typeface="+mn-cs"/>
      </a:defRPr>
    </a:lvl7pPr>
    <a:lvl8pPr marL="2381098" algn="l" defTabSz="680314" rtl="0" eaLnBrk="1" latinLnBrk="0" hangingPunct="1">
      <a:defRPr sz="893" kern="1200">
        <a:solidFill>
          <a:schemeClr val="tx1"/>
        </a:solidFill>
        <a:latin typeface="+mn-lt"/>
        <a:ea typeface="+mn-ea"/>
        <a:cs typeface="+mn-cs"/>
      </a:defRPr>
    </a:lvl8pPr>
    <a:lvl9pPr marL="2721254" algn="l" defTabSz="680314" rtl="0" eaLnBrk="1" latinLnBrk="0" hangingPunct="1">
      <a:defRPr sz="89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3C8F3E-A4AA-9642-A903-A2F92E9C6113}" type="slidenum">
              <a:rPr lang="en-US" smtClean="0"/>
              <a:pPr/>
              <a:t>4</a:t>
            </a:fld>
            <a:endParaRPr lang="en-US"/>
          </a:p>
        </p:txBody>
      </p:sp>
    </p:spTree>
    <p:extLst>
      <p:ext uri="{BB962C8B-B14F-4D97-AF65-F5344CB8AC3E}">
        <p14:creationId xmlns:p14="http://schemas.microsoft.com/office/powerpoint/2010/main" xmlns="" val="879202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3C8F3E-A4AA-9642-A903-A2F92E9C6113}" type="slidenum">
              <a:rPr lang="en-US" smtClean="0"/>
              <a:pPr/>
              <a:t>11</a:t>
            </a:fld>
            <a:endParaRPr lang="en-US"/>
          </a:p>
        </p:txBody>
      </p:sp>
    </p:spTree>
    <p:extLst>
      <p:ext uri="{BB962C8B-B14F-4D97-AF65-F5344CB8AC3E}">
        <p14:creationId xmlns:p14="http://schemas.microsoft.com/office/powerpoint/2010/main" xmlns="" val="373634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3C8F3E-A4AA-9642-A903-A2F92E9C6113}" type="slidenum">
              <a:rPr lang="en-US" smtClean="0"/>
              <a:pPr/>
              <a:t>12</a:t>
            </a:fld>
            <a:endParaRPr lang="en-US"/>
          </a:p>
        </p:txBody>
      </p:sp>
    </p:spTree>
    <p:extLst>
      <p:ext uri="{BB962C8B-B14F-4D97-AF65-F5344CB8AC3E}">
        <p14:creationId xmlns:p14="http://schemas.microsoft.com/office/powerpoint/2010/main" xmlns="" val="661107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3C8F3E-A4AA-9642-A903-A2F92E9C6113}" type="slidenum">
              <a:rPr lang="en-US" smtClean="0"/>
              <a:pPr/>
              <a:t>13</a:t>
            </a:fld>
            <a:endParaRPr lang="en-US"/>
          </a:p>
        </p:txBody>
      </p:sp>
    </p:spTree>
    <p:extLst>
      <p:ext uri="{BB962C8B-B14F-4D97-AF65-F5344CB8AC3E}">
        <p14:creationId xmlns:p14="http://schemas.microsoft.com/office/powerpoint/2010/main" xmlns="" val="3173618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3C8F3E-A4AA-9642-A903-A2F92E9C6113}" type="slidenum">
              <a:rPr lang="en-US" smtClean="0"/>
              <a:pPr/>
              <a:t>14</a:t>
            </a:fld>
            <a:endParaRPr lang="en-US"/>
          </a:p>
        </p:txBody>
      </p:sp>
    </p:spTree>
    <p:extLst>
      <p:ext uri="{BB962C8B-B14F-4D97-AF65-F5344CB8AC3E}">
        <p14:creationId xmlns:p14="http://schemas.microsoft.com/office/powerpoint/2010/main" xmlns="" val="358560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6E4FDD-4A0A-2C41-8828-264E8F55B581}" type="datetimeFigureOut">
              <a:rPr lang="en-US" smtClean="0"/>
              <a:pPr/>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2176124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6E4FDD-4A0A-2C41-8828-264E8F55B581}" type="datetimeFigureOut">
              <a:rPr lang="en-US" smtClean="0"/>
              <a:pPr/>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221509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6E4FDD-4A0A-2C41-8828-264E8F55B581}" type="datetimeFigureOut">
              <a:rPr lang="en-US" smtClean="0"/>
              <a:pPr/>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348338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6E4FDD-4A0A-2C41-8828-264E8F55B581}" type="datetimeFigureOut">
              <a:rPr lang="en-US" smtClean="0"/>
              <a:pPr/>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417113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6E4FDD-4A0A-2C41-8828-264E8F55B581}" type="datetimeFigureOut">
              <a:rPr lang="en-US" smtClean="0"/>
              <a:pPr/>
              <a:t>9/12/2023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1382324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6E4FDD-4A0A-2C41-8828-264E8F55B581}" type="datetimeFigureOut">
              <a:rPr lang="en-US" smtClean="0"/>
              <a:pPr/>
              <a:t>9/12/2023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371925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6E4FDD-4A0A-2C41-8828-264E8F55B581}" type="datetimeFigureOut">
              <a:rPr lang="en-US" smtClean="0"/>
              <a:pPr/>
              <a:t>9/12/2023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3824458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6E4FDD-4A0A-2C41-8828-264E8F55B581}" type="datetimeFigureOut">
              <a:rPr lang="en-US" smtClean="0"/>
              <a:pPr/>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2758774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6E4FDD-4A0A-2C41-8828-264E8F55B581}" type="datetimeFigureOut">
              <a:rPr lang="en-US" smtClean="0"/>
              <a:pPr/>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680675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6E4FDD-4A0A-2C41-8828-264E8F55B581}" type="datetimeFigureOut">
              <a:rPr lang="en-US" smtClean="0"/>
              <a:pPr/>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39863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6E4FDD-4A0A-2C41-8828-264E8F55B581}" type="datetimeFigureOut">
              <a:rPr lang="en-US" smtClean="0"/>
              <a:pPr/>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2939495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E4FDD-4A0A-2C41-8828-264E8F55B581}" type="datetimeFigureOut">
              <a:rPr lang="en-US" smtClean="0"/>
              <a:pPr/>
              <a:t>9/12/2023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89686-9892-6E4B-A83B-68333B882C19}" type="slidenum">
              <a:rPr lang="en-US" smtClean="0"/>
              <a:pPr/>
              <a:t>‹#›</a:t>
            </a:fld>
            <a:endParaRPr lang="en-US"/>
          </a:p>
        </p:txBody>
      </p:sp>
    </p:spTree>
    <p:extLst>
      <p:ext uri="{BB962C8B-B14F-4D97-AF65-F5344CB8AC3E}">
        <p14:creationId xmlns:p14="http://schemas.microsoft.com/office/powerpoint/2010/main" xmlns="" val="25333505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709257-9D19-BA41-B900-F0C8BAFD64CD}"/>
              </a:ext>
            </a:extLst>
          </p:cNvPr>
          <p:cNvSpPr>
            <a:spLocks noGrp="1"/>
          </p:cNvSpPr>
          <p:nvPr>
            <p:ph type="ctrTitle"/>
          </p:nvPr>
        </p:nvSpPr>
        <p:spPr>
          <a:xfrm>
            <a:off x="200025" y="1223279"/>
            <a:ext cx="8743950" cy="1813184"/>
          </a:xfrm>
        </p:spPr>
        <p:txBody>
          <a:bodyPr>
            <a:normAutofit/>
          </a:bodyPr>
          <a:lstStyle/>
          <a:p>
            <a:r>
              <a:rPr lang="en-US" sz="4590" dirty="0">
                <a:solidFill>
                  <a:schemeClr val="bg1"/>
                </a:solidFill>
                <a:latin typeface="Gill Sans MT" panose="020B0502020104020203" pitchFamily="34" charset="77"/>
              </a:rPr>
              <a:t>2023 Nepal Tobacco Industry </a:t>
            </a:r>
            <a:br>
              <a:rPr lang="en-US" sz="4590" dirty="0">
                <a:solidFill>
                  <a:schemeClr val="bg1"/>
                </a:solidFill>
                <a:latin typeface="Gill Sans MT" panose="020B0502020104020203" pitchFamily="34" charset="77"/>
              </a:rPr>
            </a:br>
            <a:r>
              <a:rPr lang="en-US" sz="4590" dirty="0">
                <a:solidFill>
                  <a:schemeClr val="bg1"/>
                </a:solidFill>
                <a:latin typeface="Gill Sans MT" panose="020B0502020104020203" pitchFamily="34" charset="77"/>
              </a:rPr>
              <a:t>Interference Index</a:t>
            </a:r>
          </a:p>
        </p:txBody>
      </p:sp>
      <p:sp>
        <p:nvSpPr>
          <p:cNvPr id="3" name="Subtitle 2">
            <a:extLst>
              <a:ext uri="{FF2B5EF4-FFF2-40B4-BE49-F238E27FC236}">
                <a16:creationId xmlns:a16="http://schemas.microsoft.com/office/drawing/2014/main" xmlns="" id="{A82215E4-0AD8-B64E-95F6-20B21A7CEC07}"/>
              </a:ext>
            </a:extLst>
          </p:cNvPr>
          <p:cNvSpPr>
            <a:spLocks noGrp="1"/>
          </p:cNvSpPr>
          <p:nvPr>
            <p:ph type="subTitle" idx="1"/>
          </p:nvPr>
        </p:nvSpPr>
        <p:spPr>
          <a:xfrm>
            <a:off x="160045" y="4048693"/>
            <a:ext cx="8743950" cy="1583323"/>
          </a:xfrm>
        </p:spPr>
        <p:txBody>
          <a:bodyPr>
            <a:normAutofit fontScale="92500" lnSpcReduction="20000"/>
          </a:bodyPr>
          <a:lstStyle/>
          <a:p>
            <a:pPr>
              <a:spcAft>
                <a:spcPts val="574"/>
              </a:spcAft>
            </a:pPr>
            <a:r>
              <a:rPr lang="en-US" b="1" dirty="0">
                <a:solidFill>
                  <a:schemeClr val="bg1"/>
                </a:solidFill>
                <a:latin typeface="+mj-lt"/>
              </a:rPr>
              <a:t>Shanta Lall Mulmi</a:t>
            </a:r>
          </a:p>
          <a:p>
            <a:pPr>
              <a:spcAft>
                <a:spcPts val="574"/>
              </a:spcAft>
            </a:pPr>
            <a:r>
              <a:rPr lang="en-US" sz="1817" b="1" dirty="0">
                <a:solidFill>
                  <a:schemeClr val="bg1"/>
                </a:solidFill>
                <a:latin typeface="+mj-lt"/>
                <a:ea typeface="Calibri" panose="020F0502020204030204" pitchFamily="34" charset="0"/>
                <a:cs typeface="Cordia New" panose="020B0304020202020204" pitchFamily="34" charset="-34"/>
              </a:rPr>
              <a:t>National Coordinator</a:t>
            </a:r>
          </a:p>
          <a:p>
            <a:pPr>
              <a:spcAft>
                <a:spcPts val="574"/>
              </a:spcAft>
            </a:pPr>
            <a:r>
              <a:rPr lang="en-US" sz="1817" b="1" dirty="0">
                <a:solidFill>
                  <a:schemeClr val="bg1"/>
                </a:solidFill>
                <a:latin typeface="+mj-lt"/>
                <a:ea typeface="Calibri" panose="020F0502020204030204" pitchFamily="34" charset="0"/>
                <a:cs typeface="Cordia New" panose="020B0304020202020204" pitchFamily="34" charset="-34"/>
              </a:rPr>
              <a:t>Health Rights and Tobacco Control Network</a:t>
            </a:r>
            <a:r>
              <a:rPr lang="en-US" sz="1817" dirty="0">
                <a:solidFill>
                  <a:schemeClr val="bg1"/>
                </a:solidFill>
              </a:rPr>
              <a:t/>
            </a:r>
            <a:br>
              <a:rPr lang="en-US" sz="1817" dirty="0">
                <a:solidFill>
                  <a:schemeClr val="bg1"/>
                </a:solidFill>
              </a:rPr>
            </a:br>
            <a:r>
              <a:rPr lang="en-US" dirty="0">
                <a:solidFill>
                  <a:schemeClr val="bg1"/>
                </a:solidFill>
              </a:rPr>
              <a:t/>
            </a:r>
            <a:br>
              <a:rPr lang="en-US" dirty="0">
                <a:solidFill>
                  <a:schemeClr val="bg1"/>
                </a:solidFill>
              </a:rPr>
            </a:br>
            <a:r>
              <a:rPr lang="en-US" dirty="0">
                <a:solidFill>
                  <a:schemeClr val="bg1"/>
                </a:solidFill>
                <a:latin typeface="+mj-lt"/>
              </a:rPr>
              <a:t>September 2023</a:t>
            </a:r>
          </a:p>
        </p:txBody>
      </p:sp>
    </p:spTree>
    <p:extLst>
      <p:ext uri="{BB962C8B-B14F-4D97-AF65-F5344CB8AC3E}">
        <p14:creationId xmlns:p14="http://schemas.microsoft.com/office/powerpoint/2010/main" xmlns="" val="117986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6F7DAA40-B1F8-704F-81CA-22F0D4FD39F8}"/>
              </a:ext>
            </a:extLst>
          </p:cNvPr>
          <p:cNvSpPr txBox="1">
            <a:spLocks/>
          </p:cNvSpPr>
          <p:nvPr/>
        </p:nvSpPr>
        <p:spPr>
          <a:xfrm>
            <a:off x="-1" y="150021"/>
            <a:ext cx="9144002"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2111355D-CA26-DC42-91F4-87EB3067E753}"/>
              </a:ext>
            </a:extLst>
          </p:cNvPr>
          <p:cNvSpPr>
            <a:spLocks noGrp="1"/>
          </p:cNvSpPr>
          <p:nvPr>
            <p:ph type="title"/>
          </p:nvPr>
        </p:nvSpPr>
        <p:spPr/>
        <p:txBody>
          <a:bodyPr/>
          <a:lstStyle/>
          <a:p>
            <a:r>
              <a:rPr lang="en-US" dirty="0">
                <a:solidFill>
                  <a:schemeClr val="bg1"/>
                </a:solidFill>
                <a:latin typeface="Gill Sans MT" panose="020B0502020104020203" pitchFamily="34" charset="77"/>
              </a:rPr>
              <a:t>Overview</a:t>
            </a:r>
          </a:p>
        </p:txBody>
      </p:sp>
      <p:sp>
        <p:nvSpPr>
          <p:cNvPr id="3" name="Content Placeholder 2">
            <a:extLst>
              <a:ext uri="{FF2B5EF4-FFF2-40B4-BE49-F238E27FC236}">
                <a16:creationId xmlns:a16="http://schemas.microsoft.com/office/drawing/2014/main" xmlns="" id="{9FCE18FB-69C6-6A45-8BDD-CD2BC2688688}"/>
              </a:ext>
            </a:extLst>
          </p:cNvPr>
          <p:cNvSpPr>
            <a:spLocks noGrp="1"/>
          </p:cNvSpPr>
          <p:nvPr>
            <p:ph idx="1"/>
          </p:nvPr>
        </p:nvSpPr>
        <p:spPr>
          <a:xfrm>
            <a:off x="-1" y="2087324"/>
            <a:ext cx="9144001" cy="4160967"/>
          </a:xfrm>
        </p:spPr>
        <p:txBody>
          <a:bodyPr/>
          <a:lstStyle/>
          <a:p>
            <a:r>
              <a:rPr lang="en-US" dirty="0"/>
              <a:t>Background </a:t>
            </a:r>
          </a:p>
          <a:p>
            <a:r>
              <a:rPr lang="en-US" dirty="0"/>
              <a:t>A Global initiative taken by GGTC and SEATCA</a:t>
            </a:r>
          </a:p>
          <a:p>
            <a:r>
              <a:rPr lang="en-US" dirty="0"/>
              <a:t>HRTC is preparing this report since 2019</a:t>
            </a:r>
          </a:p>
          <a:p>
            <a:r>
              <a:rPr lang="en-US" dirty="0"/>
              <a:t>Report has been prepared with Desk Study, Field Study, Media Report and Personal Interview. </a:t>
            </a:r>
          </a:p>
        </p:txBody>
      </p:sp>
    </p:spTree>
    <p:extLst>
      <p:ext uri="{BB962C8B-B14F-4D97-AF65-F5344CB8AC3E}">
        <p14:creationId xmlns:p14="http://schemas.microsoft.com/office/powerpoint/2010/main" xmlns="" val="136058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4CF6018C-2076-4C43-A305-D21A78E24B17}"/>
              </a:ext>
            </a:extLst>
          </p:cNvPr>
          <p:cNvSpPr txBox="1">
            <a:spLocks/>
          </p:cNvSpPr>
          <p:nvPr/>
        </p:nvSpPr>
        <p:spPr>
          <a:xfrm>
            <a:off x="0" y="365449"/>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4" name="Title 3">
            <a:extLst>
              <a:ext uri="{FF2B5EF4-FFF2-40B4-BE49-F238E27FC236}">
                <a16:creationId xmlns:a16="http://schemas.microsoft.com/office/drawing/2014/main" xmlns="" id="{DCA3053B-55F9-9842-B64B-43D93BB2801C}"/>
              </a:ext>
            </a:extLst>
          </p:cNvPr>
          <p:cNvSpPr>
            <a:spLocks noGrp="1"/>
          </p:cNvSpPr>
          <p:nvPr>
            <p:ph type="title"/>
          </p:nvPr>
        </p:nvSpPr>
        <p:spPr/>
        <p:txBody>
          <a:bodyPr/>
          <a:lstStyle/>
          <a:p>
            <a:r>
              <a:rPr lang="en-US" dirty="0">
                <a:solidFill>
                  <a:schemeClr val="bg1"/>
                </a:solidFill>
                <a:latin typeface="Gill Sans MT" panose="020B0502020104020203" pitchFamily="34" charset="77"/>
              </a:rPr>
              <a:t>WHO FCTC Article 5.3</a:t>
            </a:r>
          </a:p>
        </p:txBody>
      </p:sp>
      <p:sp>
        <p:nvSpPr>
          <p:cNvPr id="3" name="Content Placeholder 2">
            <a:extLst>
              <a:ext uri="{FF2B5EF4-FFF2-40B4-BE49-F238E27FC236}">
                <a16:creationId xmlns:a16="http://schemas.microsoft.com/office/drawing/2014/main" xmlns="" id="{36D0692C-D326-604F-9B81-FD2D7CCD3EC1}"/>
              </a:ext>
            </a:extLst>
          </p:cNvPr>
          <p:cNvSpPr>
            <a:spLocks noGrp="1"/>
          </p:cNvSpPr>
          <p:nvPr>
            <p:ph sz="half" idx="1"/>
          </p:nvPr>
        </p:nvSpPr>
        <p:spPr>
          <a:xfrm>
            <a:off x="261257" y="2115890"/>
            <a:ext cx="5867400" cy="4160967"/>
          </a:xfrm>
        </p:spPr>
        <p:txBody>
          <a:bodyPr/>
          <a:lstStyle/>
          <a:p>
            <a:pPr marL="0" indent="0">
              <a:buNone/>
            </a:pPr>
            <a:r>
              <a:rPr lang="en-PH" dirty="0"/>
              <a:t>“In setting and implementing their public health policies with respect to tobacco control, Parties shall act to protect these policies from commercial and other vested interests of the tobacco industry in accordance with national law.”</a:t>
            </a:r>
          </a:p>
          <a:p>
            <a:endParaRPr lang="en-PH" dirty="0"/>
          </a:p>
          <a:p>
            <a:pPr marL="0" indent="0">
              <a:buNone/>
            </a:pPr>
            <a:r>
              <a:rPr lang="en-PH" dirty="0"/>
              <a:t>2008 Article 5.3 Guidelines</a:t>
            </a:r>
            <a:endParaRPr lang="en-US" dirty="0"/>
          </a:p>
        </p:txBody>
      </p:sp>
      <p:pic>
        <p:nvPicPr>
          <p:cNvPr id="1026" name="Picture 2" descr="IPH Representation in South Asia Regional Consortium, SARC - Institute of  Public Health, Bengaluru">
            <a:extLst>
              <a:ext uri="{FF2B5EF4-FFF2-40B4-BE49-F238E27FC236}">
                <a16:creationId xmlns:a16="http://schemas.microsoft.com/office/drawing/2014/main" xmlns="" id="{CB08A0A2-EAA6-8A4B-B0A6-2766D93EFAAD}"/>
              </a:ext>
            </a:extLst>
          </p:cNvPr>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bwMode="auto">
          <a:xfrm>
            <a:off x="5892097" y="2125268"/>
            <a:ext cx="3108960" cy="2331720"/>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4796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39C8D89-EF18-D64E-8B9D-C233C57D6453}"/>
              </a:ext>
            </a:extLst>
          </p:cNvPr>
          <p:cNvSpPr txBox="1">
            <a:spLocks/>
          </p:cNvSpPr>
          <p:nvPr/>
        </p:nvSpPr>
        <p:spPr>
          <a:xfrm>
            <a:off x="0" y="857251"/>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F35F8859-9B98-CF49-AAD6-0663AADBEF80}"/>
              </a:ext>
            </a:extLst>
          </p:cNvPr>
          <p:cNvSpPr>
            <a:spLocks noGrp="1"/>
          </p:cNvSpPr>
          <p:nvPr>
            <p:ph type="title"/>
          </p:nvPr>
        </p:nvSpPr>
        <p:spPr>
          <a:xfrm>
            <a:off x="628650" y="857251"/>
            <a:ext cx="8413750" cy="1639206"/>
          </a:xfrm>
        </p:spPr>
        <p:txBody>
          <a:bodyPr>
            <a:noAutofit/>
          </a:bodyPr>
          <a:lstStyle/>
          <a:p>
            <a:r>
              <a:rPr lang="en-PH" dirty="0">
                <a:solidFill>
                  <a:schemeClr val="bg1"/>
                </a:solidFill>
                <a:latin typeface="Gill Sans MT" panose="020B0502020104020203" pitchFamily="34" charset="77"/>
              </a:rPr>
              <a:t>Indicator 1:</a:t>
            </a:r>
            <a:br>
              <a:rPr lang="en-PH" dirty="0">
                <a:solidFill>
                  <a:schemeClr val="bg1"/>
                </a:solidFill>
                <a:latin typeface="Gill Sans MT" panose="020B0502020104020203" pitchFamily="34" charset="77"/>
              </a:rPr>
            </a:br>
            <a:r>
              <a:rPr lang="en-PH" dirty="0">
                <a:solidFill>
                  <a:schemeClr val="bg1"/>
                </a:solidFill>
                <a:latin typeface="Gill Sans MT" panose="020B0502020104020203" pitchFamily="34" charset="77"/>
              </a:rPr>
              <a:t>The industry's participation in policy development</a:t>
            </a:r>
            <a:endParaRPr lang="en-US"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6FA6A46B-6E72-FE4C-98C2-D3385BB75F4D}"/>
              </a:ext>
            </a:extLst>
          </p:cNvPr>
          <p:cNvSpPr>
            <a:spLocks noGrp="1"/>
          </p:cNvSpPr>
          <p:nvPr>
            <p:ph idx="1"/>
          </p:nvPr>
        </p:nvSpPr>
        <p:spPr>
          <a:xfrm>
            <a:off x="930298" y="2876848"/>
            <a:ext cx="7886699" cy="3009602"/>
          </a:xfrm>
        </p:spPr>
        <p:txBody>
          <a:bodyPr>
            <a:normAutofit/>
          </a:bodyPr>
          <a:lstStyle/>
          <a:p>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There is no evidence to show the involvement of tobacco Industry representation in health policy development and also tax policy formulation. </a:t>
            </a:r>
          </a:p>
          <a:p>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There is a practice of inviting different industry and commerce association / federations</a:t>
            </a:r>
          </a:p>
          <a:p>
            <a:r>
              <a:rPr lang="en-US" sz="1913" dirty="0">
                <a:latin typeface="Gill Sans MT" panose="020B0502020104020203" pitchFamily="34" charset="0"/>
                <a:ea typeface="Times New Roman" panose="02020603050405020304" pitchFamily="18" charset="0"/>
                <a:cs typeface="Cordia New" panose="020B0304020202020204" pitchFamily="34" charset="-34"/>
              </a:rPr>
              <a:t>In the coming budget the tobacco tax could be progressively increased by 60% making the target to meet the tobacco Tax as per India. If the government increases tobacco tax more than 35% the government can generate additional revenue of 63 to 75 billion and the tobacco consumption will be reduced by 3-7%. </a:t>
            </a:r>
            <a:endParaRPr lang="en-US" sz="1913" dirty="0">
              <a:latin typeface="Gill Sans MT" panose="020B0502020104020203" pitchFamily="34" charset="0"/>
            </a:endParaRPr>
          </a:p>
        </p:txBody>
      </p:sp>
    </p:spTree>
    <p:extLst>
      <p:ext uri="{BB962C8B-B14F-4D97-AF65-F5344CB8AC3E}">
        <p14:creationId xmlns:p14="http://schemas.microsoft.com/office/powerpoint/2010/main" xmlns="" val="3916305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0C59F126-ADB4-DC4B-B472-311CA9DBFDDD}"/>
              </a:ext>
            </a:extLst>
          </p:cNvPr>
          <p:cNvSpPr txBox="1">
            <a:spLocks/>
          </p:cNvSpPr>
          <p:nvPr/>
        </p:nvSpPr>
        <p:spPr>
          <a:xfrm>
            <a:off x="0" y="312259"/>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C157CCC2-FAA5-8D44-BEE9-C402BB15DEC0}"/>
              </a:ext>
            </a:extLst>
          </p:cNvPr>
          <p:cNvSpPr>
            <a:spLocks noGrp="1"/>
          </p:cNvSpPr>
          <p:nvPr>
            <p:ph type="title"/>
          </p:nvPr>
        </p:nvSpPr>
        <p:spPr>
          <a:xfrm>
            <a:off x="628650" y="874923"/>
            <a:ext cx="7886700" cy="1090074"/>
          </a:xfrm>
          <a:noFill/>
        </p:spPr>
        <p:txBody>
          <a:bodyPr>
            <a:normAutofit/>
          </a:bodyPr>
          <a:lstStyle/>
          <a:p>
            <a:r>
              <a:rPr lang="en-PH" sz="3442" dirty="0">
                <a:solidFill>
                  <a:schemeClr val="bg1"/>
                </a:solidFill>
                <a:latin typeface="Gill Sans MT" panose="020B0502020104020203" pitchFamily="34" charset="77"/>
              </a:rPr>
              <a:t>Indicator 2:</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Tobacco Industry CSR is banned </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7091B82D-6C40-8145-BDA2-8938AC97ABF2}"/>
              </a:ext>
            </a:extLst>
          </p:cNvPr>
          <p:cNvSpPr>
            <a:spLocks noGrp="1"/>
          </p:cNvSpPr>
          <p:nvPr>
            <p:ph idx="1"/>
          </p:nvPr>
        </p:nvSpPr>
        <p:spPr>
          <a:xfrm>
            <a:off x="0" y="2264561"/>
            <a:ext cx="3952558" cy="3284432"/>
          </a:xfrm>
        </p:spPr>
        <p:txBody>
          <a:bodyPr>
            <a:normAutofit fontScale="92500"/>
          </a:bodyPr>
          <a:lstStyle/>
          <a:p>
            <a:pPr marL="0" indent="0">
              <a:lnSpc>
                <a:spcPct val="107000"/>
              </a:lnSpc>
              <a:spcAft>
                <a:spcPts val="765"/>
              </a:spcAft>
              <a:buNone/>
            </a:pPr>
            <a:r>
              <a:rPr lang="en-US" sz="1721" dirty="0">
                <a:solidFill>
                  <a:srgbClr val="000000"/>
                </a:solidFill>
                <a:latin typeface="Gill Sans MT" panose="020B0502020104020203" pitchFamily="34" charset="0"/>
                <a:ea typeface="Calibri" panose="020F0502020204030204" pitchFamily="34" charset="0"/>
                <a:cs typeface="Arial" panose="020B0604020202020204" pitchFamily="34" charset="0"/>
              </a:rPr>
              <a:t>The Government not legally allowed to receive any financial sponsorship or support from the tobacco industry through its CSR activities. </a:t>
            </a:r>
            <a:endParaRPr lang="en-AU" sz="1721" dirty="0">
              <a:solidFill>
                <a:srgbClr val="000000"/>
              </a:solidFill>
              <a:latin typeface="Gill Sans MT" panose="020B0502020104020203" pitchFamily="34" charset="0"/>
              <a:ea typeface="Calibri" panose="020F0502020204030204" pitchFamily="34" charset="0"/>
              <a:cs typeface="Cordia New" panose="020B0304020202020204" pitchFamily="34" charset="-34"/>
            </a:endParaRPr>
          </a:p>
          <a:p>
            <a:pPr marL="0" indent="0" algn="just">
              <a:lnSpc>
                <a:spcPct val="107000"/>
              </a:lnSpc>
              <a:spcAft>
                <a:spcPts val="765"/>
              </a:spcAft>
              <a:buNone/>
            </a:pPr>
            <a:r>
              <a:rPr lang="en-AU" sz="1721" dirty="0">
                <a:solidFill>
                  <a:srgbClr val="000000"/>
                </a:solidFill>
                <a:latin typeface="Gill Sans MT" panose="020B0502020104020203" pitchFamily="34" charset="0"/>
                <a:ea typeface="Calibri" panose="020F0502020204030204" pitchFamily="34" charset="0"/>
                <a:cs typeface="Cordia New" panose="020B0304020202020204" pitchFamily="34" charset="-34"/>
              </a:rPr>
              <a:t>But </a:t>
            </a:r>
            <a:r>
              <a:rPr lang="en-US" sz="1721" dirty="0">
                <a:latin typeface="Gill Sans MT" panose="020B0502020104020203" pitchFamily="34" charset="0"/>
                <a:ea typeface="Calibri" panose="020F0502020204030204" pitchFamily="34" charset="0"/>
                <a:cs typeface="Cordia New" panose="020B0304020202020204" pitchFamily="34" charset="-34"/>
              </a:rPr>
              <a:t>Surya Nepal conducts CSR activities in 4 categories: “Asha” focusing on community empowerment; “</a:t>
            </a:r>
            <a:r>
              <a:rPr lang="en-US" sz="1721" dirty="0" err="1">
                <a:latin typeface="Gill Sans MT" panose="020B0502020104020203" pitchFamily="34" charset="0"/>
                <a:ea typeface="Calibri" panose="020F0502020204030204" pitchFamily="34" charset="0"/>
                <a:cs typeface="Cordia New" panose="020B0304020202020204" pitchFamily="34" charset="-34"/>
              </a:rPr>
              <a:t>Khelpartyatan</a:t>
            </a:r>
            <a:r>
              <a:rPr lang="en-US" sz="1721" dirty="0">
                <a:latin typeface="Gill Sans MT" panose="020B0502020104020203" pitchFamily="34" charset="0"/>
                <a:ea typeface="Calibri" panose="020F0502020204030204" pitchFamily="34" charset="0"/>
                <a:cs typeface="Cordia New" panose="020B0304020202020204" pitchFamily="34" charset="-34"/>
              </a:rPr>
              <a:t>” on sponsorship of sports and tourism activities; “</a:t>
            </a:r>
            <a:r>
              <a:rPr lang="en-US" sz="1721" dirty="0" err="1">
                <a:latin typeface="Gill Sans MT" panose="020B0502020104020203" pitchFamily="34" charset="0"/>
                <a:ea typeface="Calibri" panose="020F0502020204030204" pitchFamily="34" charset="0"/>
                <a:cs typeface="Cordia New" panose="020B0304020202020204" pitchFamily="34" charset="-34"/>
              </a:rPr>
              <a:t>Suswasthya</a:t>
            </a:r>
            <a:r>
              <a:rPr lang="en-US" sz="1721" dirty="0">
                <a:latin typeface="Gill Sans MT" panose="020B0502020104020203" pitchFamily="34" charset="0"/>
                <a:ea typeface="Calibri" panose="020F0502020204030204" pitchFamily="34" charset="0"/>
                <a:cs typeface="Cordia New" panose="020B0304020202020204" pitchFamily="34" charset="-34"/>
              </a:rPr>
              <a:t>” on health-related activities; “Prakriti” on environmental preservation: greenery and tree planting projects</a:t>
            </a:r>
            <a:endParaRPr lang="en-AU" sz="1721" dirty="0">
              <a:latin typeface="Gill Sans MT" panose="020B0502020104020203" pitchFamily="34" charset="0"/>
              <a:ea typeface="Calibri" panose="020F0502020204030204" pitchFamily="34" charset="0"/>
              <a:cs typeface="Cordia New" panose="020B0304020202020204" pitchFamily="34" charset="-34"/>
            </a:endParaRPr>
          </a:p>
        </p:txBody>
      </p:sp>
      <p:sp>
        <p:nvSpPr>
          <p:cNvPr id="5" name="TextBox 4">
            <a:extLst>
              <a:ext uri="{FF2B5EF4-FFF2-40B4-BE49-F238E27FC236}">
                <a16:creationId xmlns:a16="http://schemas.microsoft.com/office/drawing/2014/main" xmlns="" id="{97BFCB8A-C8A7-1CB5-8970-DE6B563406AE}"/>
              </a:ext>
            </a:extLst>
          </p:cNvPr>
          <p:cNvSpPr txBox="1"/>
          <p:nvPr/>
        </p:nvSpPr>
        <p:spPr>
          <a:xfrm>
            <a:off x="4108260" y="4589427"/>
            <a:ext cx="4926883" cy="1681229"/>
          </a:xfrm>
          <a:prstGeom prst="rect">
            <a:avLst/>
          </a:prstGeom>
          <a:noFill/>
        </p:spPr>
        <p:txBody>
          <a:bodyPr wrap="square" rtlCol="0">
            <a:spAutoFit/>
          </a:bodyPr>
          <a:lstStyle/>
          <a:p>
            <a:r>
              <a:rPr lang="en-US" sz="1721" dirty="0">
                <a:latin typeface="Gill Sans MT" panose="020B0502020104020203" pitchFamily="34" charset="0"/>
                <a:ea typeface="Calibri" panose="020F0502020204030204" pitchFamily="34" charset="0"/>
                <a:cs typeface="Cordia New" panose="020B0304020202020204" pitchFamily="34" charset="-34"/>
              </a:rPr>
              <a:t>In February 2023, the </a:t>
            </a:r>
            <a:r>
              <a:rPr lang="en-US" sz="1721" dirty="0">
                <a:solidFill>
                  <a:srgbClr val="000000"/>
                </a:solidFill>
                <a:latin typeface="Gill Sans MT" panose="020B0502020104020203" pitchFamily="34" charset="0"/>
                <a:ea typeface="Calibri" panose="020F0502020204030204" pitchFamily="34" charset="0"/>
                <a:cs typeface="Arial" panose="020B0604020202020204" pitchFamily="34" charset="0"/>
              </a:rPr>
              <a:t>Brigadier General</a:t>
            </a:r>
            <a:r>
              <a:rPr lang="en-US" sz="1721" dirty="0">
                <a:latin typeface="Gill Sans MT" panose="020B0502020104020203" pitchFamily="34" charset="0"/>
                <a:ea typeface="Calibri" panose="020F0502020204030204" pitchFamily="34" charset="0"/>
                <a:cs typeface="Cordia New" panose="020B0304020202020204" pitchFamily="34" charset="-34"/>
              </a:rPr>
              <a:t> of the Nepali Army signed a tripartite agreement with the Managing Director of Surya Nepal and </a:t>
            </a:r>
            <a:r>
              <a:rPr lang="en-US" sz="1721" dirty="0">
                <a:solidFill>
                  <a:srgbClr val="000000"/>
                </a:solidFill>
                <a:latin typeface="Gill Sans MT" panose="020B0502020104020203" pitchFamily="34" charset="0"/>
                <a:ea typeface="Calibri" panose="020F0502020204030204" pitchFamily="34" charset="0"/>
                <a:cs typeface="Arial" panose="020B0604020202020204" pitchFamily="34" charset="0"/>
              </a:rPr>
              <a:t>Centre for Research and Sustainable Development (CRSSD) towards the Mountain Cleanup Campaign of Mt Everest</a:t>
            </a:r>
            <a:endParaRPr lang="en-AU" sz="1721" dirty="0"/>
          </a:p>
        </p:txBody>
      </p:sp>
      <p:pic>
        <p:nvPicPr>
          <p:cNvPr id="6" name="Picture 5">
            <a:extLst>
              <a:ext uri="{FF2B5EF4-FFF2-40B4-BE49-F238E27FC236}">
                <a16:creationId xmlns:a16="http://schemas.microsoft.com/office/drawing/2014/main" xmlns="" id="{FC85558F-9373-3A2F-C6AD-EE023B56552F}"/>
              </a:ext>
            </a:extLst>
          </p:cNvPr>
          <p:cNvPicPr>
            <a:picLocks noChangeAspect="1"/>
          </p:cNvPicPr>
          <p:nvPr/>
        </p:nvPicPr>
        <p:blipFill rotWithShape="1">
          <a:blip r:embed="rId2"/>
          <a:srcRect l="15290" r="27923"/>
          <a:stretch/>
        </p:blipFill>
        <p:spPr>
          <a:xfrm>
            <a:off x="4108260" y="1996180"/>
            <a:ext cx="4219255" cy="2562065"/>
          </a:xfrm>
          <a:prstGeom prst="rect">
            <a:avLst/>
          </a:prstGeom>
        </p:spPr>
      </p:pic>
    </p:spTree>
    <p:extLst>
      <p:ext uri="{BB962C8B-B14F-4D97-AF65-F5344CB8AC3E}">
        <p14:creationId xmlns:p14="http://schemas.microsoft.com/office/powerpoint/2010/main" xmlns="" val="297152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E2A07CC-4B71-8240-AD67-943261096BCE}"/>
              </a:ext>
            </a:extLst>
          </p:cNvPr>
          <p:cNvSpPr txBox="1">
            <a:spLocks/>
          </p:cNvSpPr>
          <p:nvPr/>
        </p:nvSpPr>
        <p:spPr>
          <a:xfrm>
            <a:off x="-1" y="423544"/>
            <a:ext cx="9144001"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577DC5D9-CD59-1D49-8994-6CE178B60008}"/>
              </a:ext>
            </a:extLst>
          </p:cNvPr>
          <p:cNvSpPr>
            <a:spLocks noGrp="1"/>
          </p:cNvSpPr>
          <p:nvPr>
            <p:ph type="title"/>
          </p:nvPr>
        </p:nvSpPr>
        <p:spPr/>
        <p:txBody>
          <a:bodyPr>
            <a:normAutofit/>
          </a:bodyPr>
          <a:lstStyle/>
          <a:p>
            <a:r>
              <a:rPr lang="en-PH" sz="3442" dirty="0">
                <a:solidFill>
                  <a:schemeClr val="bg1"/>
                </a:solidFill>
                <a:latin typeface="Gill Sans MT" panose="020B0502020104020203" pitchFamily="34" charset="77"/>
              </a:rPr>
              <a:t>Indicator 3:</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Benefits given to the tobacco industry</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13B30036-15AB-714F-B8D6-C085D53203A6}"/>
              </a:ext>
            </a:extLst>
          </p:cNvPr>
          <p:cNvSpPr>
            <a:spLocks noGrp="1"/>
          </p:cNvSpPr>
          <p:nvPr>
            <p:ph idx="1"/>
          </p:nvPr>
        </p:nvSpPr>
        <p:spPr>
          <a:xfrm>
            <a:off x="838200" y="2343469"/>
            <a:ext cx="5906616" cy="4160967"/>
          </a:xfrm>
        </p:spPr>
        <p:txBody>
          <a:bodyPr>
            <a:normAutofit/>
          </a:bodyPr>
          <a:lstStyle/>
          <a:p>
            <a:pPr indent="0">
              <a:buNone/>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 WHO FCTC recommends all parties to raise tobacco tax by at least 75% of the retail price. </a:t>
            </a:r>
          </a:p>
          <a:p>
            <a:pPr indent="0">
              <a:buNone/>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Nepal raised the cumulative tax by only around 40%. This is an indication of tobacco industry interference in government's effort in raising tobacco tax. </a:t>
            </a:r>
            <a:endParaRPr lang="en-AU" sz="1913" dirty="0">
              <a:latin typeface="Gill Sans MT" panose="020B0502020104020203" pitchFamily="34" charset="0"/>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xmlns="" val="59050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7819D46-6206-4444-B50B-67E436E09341}"/>
              </a:ext>
            </a:extLst>
          </p:cNvPr>
          <p:cNvSpPr txBox="1">
            <a:spLocks/>
          </p:cNvSpPr>
          <p:nvPr/>
        </p:nvSpPr>
        <p:spPr>
          <a:xfrm>
            <a:off x="-1" y="150021"/>
            <a:ext cx="9144002"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FB76FD3C-66C8-5140-BA4B-F96BF18B5853}"/>
              </a:ext>
            </a:extLst>
          </p:cNvPr>
          <p:cNvSpPr>
            <a:spLocks noGrp="1"/>
          </p:cNvSpPr>
          <p:nvPr>
            <p:ph type="title"/>
          </p:nvPr>
        </p:nvSpPr>
        <p:spPr>
          <a:xfrm>
            <a:off x="-1" y="672107"/>
            <a:ext cx="9144001" cy="1223667"/>
          </a:xfrm>
        </p:spPr>
        <p:txBody>
          <a:bodyPr>
            <a:noAutofit/>
          </a:bodyPr>
          <a:lstStyle/>
          <a:p>
            <a:r>
              <a:rPr lang="en-PH" sz="3442" dirty="0">
                <a:solidFill>
                  <a:schemeClr val="bg1"/>
                </a:solidFill>
                <a:latin typeface="Gill Sans MT" panose="020B0502020104020203" pitchFamily="34" charset="77"/>
              </a:rPr>
              <a:t>Indicator 4: </a:t>
            </a:r>
            <a:br>
              <a:rPr lang="en-PH" sz="3442" dirty="0">
                <a:solidFill>
                  <a:schemeClr val="bg1"/>
                </a:solidFill>
                <a:latin typeface="Gill Sans MT" panose="020B0502020104020203" pitchFamily="34" charset="77"/>
              </a:rPr>
            </a:br>
            <a:r>
              <a:rPr lang="en-PH" sz="3000" dirty="0">
                <a:solidFill>
                  <a:schemeClr val="bg1"/>
                </a:solidFill>
                <a:latin typeface="Gill Sans MT" panose="020B0502020104020203" pitchFamily="34" charset="77"/>
              </a:rPr>
              <a:t>Unnecessary interaction between government &amp; industry</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1FC24130-383B-A44F-8DA1-E0AF06837972}"/>
              </a:ext>
            </a:extLst>
          </p:cNvPr>
          <p:cNvSpPr>
            <a:spLocks noGrp="1"/>
          </p:cNvSpPr>
          <p:nvPr>
            <p:ph idx="1"/>
          </p:nvPr>
        </p:nvSpPr>
        <p:spPr>
          <a:xfrm>
            <a:off x="-1" y="1895774"/>
            <a:ext cx="4023361" cy="4152941"/>
          </a:xfrm>
        </p:spPr>
        <p:txBody>
          <a:bodyPr>
            <a:normAutofit/>
          </a:bodyPr>
          <a:lstStyle/>
          <a:p>
            <a:r>
              <a:rPr lang="en-US" sz="1721" dirty="0">
                <a:latin typeface="Gill Sans MT" panose="020B0502020104020203" pitchFamily="34" charset="0"/>
                <a:ea typeface="Calibri" panose="020F0502020204030204" pitchFamily="34" charset="0"/>
                <a:cs typeface="Cordia New" panose="020B0304020202020204" pitchFamily="34" charset="-34"/>
              </a:rPr>
              <a:t>The tobacco market in Nepal is controlled by private sector productions after the collapse of state-owned Janakpur Cigarette Factory</a:t>
            </a:r>
          </a:p>
          <a:p>
            <a:r>
              <a:rPr lang="en-US" sz="1721" dirty="0">
                <a:latin typeface="Gill Sans MT" panose="020B0502020104020203" pitchFamily="34" charset="0"/>
                <a:ea typeface="Calibri" panose="020F0502020204030204" pitchFamily="34" charset="0"/>
                <a:cs typeface="Cordia New" panose="020B0304020202020204" pitchFamily="34" charset="-34"/>
              </a:rPr>
              <a:t>The Nepal </a:t>
            </a:r>
            <a:r>
              <a:rPr lang="en-US" sz="1721" dirty="0" err="1">
                <a:latin typeface="Gill Sans MT" panose="020B0502020104020203" pitchFamily="34" charset="0"/>
                <a:ea typeface="Calibri" panose="020F0502020204030204" pitchFamily="34" charset="0"/>
                <a:cs typeface="Cordia New" panose="020B0304020202020204" pitchFamily="34" charset="-34"/>
              </a:rPr>
              <a:t>Rastra</a:t>
            </a:r>
            <a:r>
              <a:rPr lang="en-US" sz="1721" dirty="0">
                <a:latin typeface="Gill Sans MT" panose="020B0502020104020203" pitchFamily="34" charset="0"/>
                <a:ea typeface="Calibri" panose="020F0502020204030204" pitchFamily="34" charset="0"/>
                <a:cs typeface="Cordia New" panose="020B0304020202020204" pitchFamily="34" charset="-34"/>
              </a:rPr>
              <a:t> Bank study listed 23 type of smoking and 21 smokeless tobacco products available in Nepali Market. </a:t>
            </a:r>
          </a:p>
          <a:p>
            <a:r>
              <a:rPr lang="en-US" sz="1721" dirty="0">
                <a:latin typeface="Gill Sans MT" panose="020B0502020104020203" pitchFamily="34" charset="0"/>
                <a:ea typeface="Calibri" panose="020F0502020204030204" pitchFamily="34" charset="0"/>
                <a:cs typeface="Cordia New" panose="020B0304020202020204" pitchFamily="34" charset="-34"/>
              </a:rPr>
              <a:t>Surya Nepal is a large business worth Rs 24.5 billion in 2022</a:t>
            </a:r>
          </a:p>
          <a:p>
            <a:r>
              <a:rPr lang="en-US" sz="1721" dirty="0">
                <a:latin typeface="Gill Sans MT" panose="020B0502020104020203" pitchFamily="34" charset="0"/>
                <a:ea typeface="Calibri" panose="020F0502020204030204" pitchFamily="34" charset="0"/>
                <a:cs typeface="Cordia New" panose="020B0304020202020204" pitchFamily="34" charset="-34"/>
              </a:rPr>
              <a:t>Every year Surya Nepal is awarded</a:t>
            </a:r>
          </a:p>
          <a:p>
            <a:pPr marL="0" indent="0">
              <a:buNone/>
            </a:pPr>
            <a:r>
              <a:rPr lang="en-US" sz="1721" dirty="0">
                <a:latin typeface="Gill Sans MT" panose="020B0502020104020203" pitchFamily="34" charset="0"/>
                <a:ea typeface="Calibri" panose="020F0502020204030204" pitchFamily="34" charset="0"/>
                <a:cs typeface="Cordia New" panose="020B0304020202020204" pitchFamily="34" charset="-34"/>
              </a:rPr>
              <a:t>   as the highest tax payer company </a:t>
            </a:r>
          </a:p>
          <a:p>
            <a:pPr marL="0" indent="0">
              <a:buNone/>
            </a:pPr>
            <a:r>
              <a:rPr lang="en-US" sz="1721" dirty="0">
                <a:latin typeface="Gill Sans MT" panose="020B0502020104020203" pitchFamily="34" charset="0"/>
                <a:ea typeface="Calibri" panose="020F0502020204030204" pitchFamily="34" charset="0"/>
                <a:cs typeface="Cordia New" panose="020B0304020202020204" pitchFamily="34" charset="-34"/>
              </a:rPr>
              <a:t>   and is honored by the government. </a:t>
            </a:r>
          </a:p>
        </p:txBody>
      </p:sp>
      <p:pic>
        <p:nvPicPr>
          <p:cNvPr id="17" name="Picture 16">
            <a:extLst>
              <a:ext uri="{FF2B5EF4-FFF2-40B4-BE49-F238E27FC236}">
                <a16:creationId xmlns:a16="http://schemas.microsoft.com/office/drawing/2014/main" xmlns="" id="{9B893B2F-01DA-E731-3207-DE73B79986CD}"/>
              </a:ext>
            </a:extLst>
          </p:cNvPr>
          <p:cNvPicPr>
            <a:picLocks noChangeAspect="1"/>
          </p:cNvPicPr>
          <p:nvPr/>
        </p:nvPicPr>
        <p:blipFill>
          <a:blip r:embed="rId2"/>
          <a:stretch>
            <a:fillRect/>
          </a:stretch>
        </p:blipFill>
        <p:spPr>
          <a:xfrm>
            <a:off x="4023360" y="2098724"/>
            <a:ext cx="5281476" cy="3517545"/>
          </a:xfrm>
          <a:prstGeom prst="rect">
            <a:avLst/>
          </a:prstGeom>
        </p:spPr>
      </p:pic>
    </p:spTree>
    <p:extLst>
      <p:ext uri="{BB962C8B-B14F-4D97-AF65-F5344CB8AC3E}">
        <p14:creationId xmlns:p14="http://schemas.microsoft.com/office/powerpoint/2010/main" xmlns="" val="428347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7819D46-6206-4444-B50B-67E436E09341}"/>
              </a:ext>
            </a:extLst>
          </p:cNvPr>
          <p:cNvSpPr txBox="1">
            <a:spLocks/>
          </p:cNvSpPr>
          <p:nvPr/>
        </p:nvSpPr>
        <p:spPr>
          <a:xfrm>
            <a:off x="0" y="150021"/>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FB76FD3C-66C8-5140-BA4B-F96BF18B5853}"/>
              </a:ext>
            </a:extLst>
          </p:cNvPr>
          <p:cNvSpPr>
            <a:spLocks noGrp="1"/>
          </p:cNvSpPr>
          <p:nvPr>
            <p:ph type="title"/>
          </p:nvPr>
        </p:nvSpPr>
        <p:spPr/>
        <p:txBody>
          <a:bodyPr>
            <a:noAutofit/>
          </a:bodyPr>
          <a:lstStyle/>
          <a:p>
            <a:r>
              <a:rPr lang="en-PH" sz="3442" dirty="0">
                <a:solidFill>
                  <a:schemeClr val="bg1"/>
                </a:solidFill>
                <a:latin typeface="Gill Sans MT" panose="020B0502020104020203" pitchFamily="34" charset="77"/>
              </a:rPr>
              <a:t>Indicator 4: </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Unnecessary interaction between government &amp; industry</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1FC24130-383B-A44F-8DA1-E0AF06837972}"/>
              </a:ext>
            </a:extLst>
          </p:cNvPr>
          <p:cNvSpPr>
            <a:spLocks noGrp="1"/>
          </p:cNvSpPr>
          <p:nvPr>
            <p:ph idx="1"/>
          </p:nvPr>
        </p:nvSpPr>
        <p:spPr>
          <a:xfrm>
            <a:off x="0" y="2115890"/>
            <a:ext cx="9002486" cy="3932825"/>
          </a:xfrm>
        </p:spPr>
        <p:txBody>
          <a:bodyPr>
            <a:normAutofit lnSpcReduction="10000"/>
          </a:bodyPr>
          <a:lstStyle/>
          <a:p>
            <a:r>
              <a:rPr lang="en-AU" sz="1913" dirty="0">
                <a:latin typeface="Gill Sans MT" panose="020B0502020104020203" pitchFamily="34" charset="0"/>
                <a:ea typeface="Calibri" panose="020F0502020204030204" pitchFamily="34" charset="0"/>
                <a:cs typeface="Cordia New" panose="020B0304020202020204" pitchFamily="34" charset="-34"/>
              </a:rPr>
              <a:t>There are 30 registered tobacco companies in Nepal but Surya Nepal holds about 70 to 75% of the cigarette market share, whereas Gorkha </a:t>
            </a:r>
            <a:r>
              <a:rPr lang="en-AU" sz="1913" dirty="0" err="1">
                <a:latin typeface="Gill Sans MT" panose="020B0502020104020203" pitchFamily="34" charset="0"/>
                <a:ea typeface="Calibri" panose="020F0502020204030204" pitchFamily="34" charset="0"/>
                <a:cs typeface="Cordia New" panose="020B0304020202020204" pitchFamily="34" charset="-34"/>
              </a:rPr>
              <a:t>Lahari</a:t>
            </a:r>
            <a:r>
              <a:rPr lang="en-AU" sz="1913" dirty="0">
                <a:latin typeface="Gill Sans MT" panose="020B0502020104020203" pitchFamily="34" charset="0"/>
                <a:ea typeface="Calibri" panose="020F0502020204030204" pitchFamily="34" charset="0"/>
                <a:cs typeface="Cordia New" panose="020B0304020202020204" pitchFamily="34" charset="-34"/>
              </a:rPr>
              <a:t> </a:t>
            </a:r>
            <a:r>
              <a:rPr lang="en-AU" sz="1913" dirty="0" err="1">
                <a:latin typeface="Gill Sans MT" panose="020B0502020104020203" pitchFamily="34" charset="0"/>
                <a:ea typeface="Calibri" panose="020F0502020204030204" pitchFamily="34" charset="0"/>
                <a:cs typeface="Cordia New" panose="020B0304020202020204" pitchFamily="34" charset="-34"/>
              </a:rPr>
              <a:t>pvt</a:t>
            </a:r>
            <a:r>
              <a:rPr lang="en-AU" sz="1913" dirty="0">
                <a:latin typeface="Gill Sans MT" panose="020B0502020104020203" pitchFamily="34" charset="0"/>
                <a:ea typeface="Calibri" panose="020F0502020204030204" pitchFamily="34" charset="0"/>
                <a:cs typeface="Cordia New" panose="020B0304020202020204" pitchFamily="34" charset="-34"/>
              </a:rPr>
              <a:t> ltd holds 20% of the market share. There are numerous unregistered bidi and chewing tobacco manufacturing companies .</a:t>
            </a:r>
          </a:p>
          <a:p>
            <a:r>
              <a:rPr lang="en-US" sz="1913" dirty="0">
                <a:latin typeface="Gill Sans MT" panose="020B0502020104020203" pitchFamily="34" charset="0"/>
                <a:ea typeface="Calibri" panose="020F0502020204030204" pitchFamily="34" charset="0"/>
                <a:cs typeface="Cordia New" panose="020B0304020202020204" pitchFamily="34" charset="-34"/>
              </a:rPr>
              <a:t>Nepal Health Research Council came with the conclusion that 15% of the school going children use tobacco products. And out of 9 million Tobacco users more than 1 million are suffering from chronic diseases. In addition, about 34% of the low-income adults spend major part of their income for tobacco making them venerable to more economic burden.</a:t>
            </a:r>
          </a:p>
          <a:p>
            <a:r>
              <a:rPr lang="en-US" sz="1913" dirty="0">
                <a:latin typeface="Gill Sans MT" panose="020B0502020104020203" pitchFamily="34" charset="0"/>
                <a:ea typeface="Calibri" panose="020F0502020204030204" pitchFamily="34" charset="0"/>
                <a:cs typeface="Cordia New" panose="020B0304020202020204" pitchFamily="34" charset="-34"/>
              </a:rPr>
              <a:t>The death of more than 27,000 Nepalese due to Tobacco related disease indicates that Nepal cannot reach the SDG target in the remaining 7 years</a:t>
            </a:r>
          </a:p>
          <a:p>
            <a:r>
              <a:rPr lang="en-US" sz="1913" dirty="0">
                <a:latin typeface="Gill Sans MT" panose="020B0502020104020203" pitchFamily="34" charset="0"/>
                <a:ea typeface="Calibri" panose="020F0502020204030204" pitchFamily="34" charset="0"/>
                <a:cs typeface="Cordia New" panose="020B0304020202020204" pitchFamily="34" charset="-34"/>
              </a:rPr>
              <a:t>The government has recently formulated Multi Sectoral Action Plan as control of NCD (2021-2025) with a vision of ''Making Non-Communicable Disease-free Health and Productive Citizen''. </a:t>
            </a:r>
            <a:endParaRPr lang="en-US" sz="1913" dirty="0"/>
          </a:p>
          <a:p>
            <a:endParaRPr lang="en-US" sz="1913" dirty="0">
              <a:latin typeface="Gill Sans MT" panose="020B0502020104020203" pitchFamily="34" charset="0"/>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xmlns="" val="2955753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A9F2CA5-7FAB-E248-8223-871890704C01}"/>
              </a:ext>
            </a:extLst>
          </p:cNvPr>
          <p:cNvSpPr txBox="1">
            <a:spLocks/>
          </p:cNvSpPr>
          <p:nvPr/>
        </p:nvSpPr>
        <p:spPr>
          <a:xfrm>
            <a:off x="0" y="370138"/>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5A0AFD12-0120-E448-B33F-04307BF581A2}"/>
              </a:ext>
            </a:extLst>
          </p:cNvPr>
          <p:cNvSpPr>
            <a:spLocks noGrp="1"/>
          </p:cNvSpPr>
          <p:nvPr>
            <p:ph type="title"/>
          </p:nvPr>
        </p:nvSpPr>
        <p:spPr/>
        <p:txBody>
          <a:bodyPr>
            <a:normAutofit/>
          </a:bodyPr>
          <a:lstStyle/>
          <a:p>
            <a:r>
              <a:rPr lang="en-PH" sz="3442" dirty="0">
                <a:solidFill>
                  <a:schemeClr val="bg1"/>
                </a:solidFill>
                <a:latin typeface="Gill Sans MT" panose="020B0502020104020203" pitchFamily="34" charset="77"/>
              </a:rPr>
              <a:t>Indicator 5: </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Measures for transparency</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6DD3111F-C011-274B-86CD-14F59F3C071A}"/>
              </a:ext>
            </a:extLst>
          </p:cNvPr>
          <p:cNvSpPr>
            <a:spLocks noGrp="1"/>
          </p:cNvSpPr>
          <p:nvPr>
            <p:ph idx="1"/>
          </p:nvPr>
        </p:nvSpPr>
        <p:spPr>
          <a:xfrm>
            <a:off x="174172" y="2446564"/>
            <a:ext cx="7141028" cy="3830293"/>
          </a:xfrm>
        </p:spPr>
        <p:txBody>
          <a:bodyPr>
            <a:normAutofit/>
          </a:bodyPr>
          <a:lstStyle/>
          <a:p>
            <a:pPr>
              <a:spcAft>
                <a:spcPts val="1148"/>
              </a:spcAft>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There is no system of disclosing any meeting with the tobacco industry nor is there any transparency in the meeting minutes made available to the public. </a:t>
            </a:r>
          </a:p>
          <a:p>
            <a:pPr>
              <a:spcAft>
                <a:spcPts val="1148"/>
              </a:spcAft>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Tobacco company is not required to provide any data (reporting) to the concerned ministers about their total production, sales, market coverage, marketing expenses, lobbying, political contributions</a:t>
            </a:r>
            <a:endParaRPr lang="en-US" sz="1913" dirty="0"/>
          </a:p>
        </p:txBody>
      </p:sp>
    </p:spTree>
    <p:extLst>
      <p:ext uri="{BB962C8B-B14F-4D97-AF65-F5344CB8AC3E}">
        <p14:creationId xmlns:p14="http://schemas.microsoft.com/office/powerpoint/2010/main" xmlns="" val="1588352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1069C15-9FB6-0B46-8326-165FC76FABD1}"/>
              </a:ext>
            </a:extLst>
          </p:cNvPr>
          <p:cNvSpPr txBox="1">
            <a:spLocks/>
          </p:cNvSpPr>
          <p:nvPr/>
        </p:nvSpPr>
        <p:spPr>
          <a:xfrm>
            <a:off x="0" y="755305"/>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0825D531-8E0B-AD4F-9E22-085DDE4ED765}"/>
              </a:ext>
            </a:extLst>
          </p:cNvPr>
          <p:cNvSpPr>
            <a:spLocks noGrp="1"/>
          </p:cNvSpPr>
          <p:nvPr>
            <p:ph type="title"/>
          </p:nvPr>
        </p:nvSpPr>
        <p:spPr>
          <a:xfrm>
            <a:off x="628650" y="1131095"/>
            <a:ext cx="7886700" cy="994172"/>
          </a:xfrm>
        </p:spPr>
        <p:txBody>
          <a:bodyPr>
            <a:normAutofit fontScale="90000"/>
          </a:bodyPr>
          <a:lstStyle/>
          <a:p>
            <a:r>
              <a:rPr lang="en-PH" sz="3442" dirty="0">
                <a:solidFill>
                  <a:schemeClr val="bg1"/>
                </a:solidFill>
                <a:latin typeface="Gill Sans MT" panose="020B0502020104020203" pitchFamily="34" charset="77"/>
              </a:rPr>
              <a:t>Indicator 6: </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Preventing conflicts of interest</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FAC3A640-2BF6-1743-A276-23638D89B955}"/>
              </a:ext>
            </a:extLst>
          </p:cNvPr>
          <p:cNvSpPr>
            <a:spLocks noGrp="1"/>
          </p:cNvSpPr>
          <p:nvPr>
            <p:ph idx="1"/>
          </p:nvPr>
        </p:nvSpPr>
        <p:spPr>
          <a:xfrm>
            <a:off x="0" y="2631622"/>
            <a:ext cx="9024258" cy="3645236"/>
          </a:xfrm>
        </p:spPr>
        <p:txBody>
          <a:bodyPr>
            <a:normAutofit/>
          </a:bodyPr>
          <a:lstStyle/>
          <a:p>
            <a:r>
              <a:rPr lang="en-US" sz="1913" dirty="0">
                <a:latin typeface="Gill Sans MT" panose="020B0502020104020203" pitchFamily="34" charset="0"/>
                <a:ea typeface="Calibri" panose="020F0502020204030204" pitchFamily="34" charset="0"/>
                <a:cs typeface="Cordia New" panose="020B0304020202020204" pitchFamily="34" charset="-34"/>
              </a:rPr>
              <a:t> There is no formal record of contributions made by TI in the last local, provincial and federal Parliament election. </a:t>
            </a:r>
          </a:p>
          <a:p>
            <a:r>
              <a:rPr lang="en-US" sz="1913" dirty="0">
                <a:latin typeface="Gill Sans MT" panose="020B0502020104020203" pitchFamily="34" charset="0"/>
                <a:ea typeface="Calibri" panose="020F0502020204030204" pitchFamily="34" charset="0"/>
                <a:cs typeface="Cordia New" panose="020B0304020202020204" pitchFamily="34" charset="-34"/>
              </a:rPr>
              <a:t>Lack of Information from Leading Political Parties on their income sources for the election/</a:t>
            </a:r>
            <a:endParaRPr lang="en-AU" sz="1913" dirty="0">
              <a:latin typeface="Gill Sans MT" panose="020B0502020104020203" pitchFamily="34" charset="0"/>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xmlns="" val="3269300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51783FC-775D-4544-9ECD-29D503E0F1A8}"/>
              </a:ext>
            </a:extLst>
          </p:cNvPr>
          <p:cNvSpPr txBox="1">
            <a:spLocks/>
          </p:cNvSpPr>
          <p:nvPr/>
        </p:nvSpPr>
        <p:spPr>
          <a:xfrm>
            <a:off x="-1" y="452111"/>
            <a:ext cx="9144001"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7B9BF663-0B09-744A-922A-7BFB1CA55CAE}"/>
              </a:ext>
            </a:extLst>
          </p:cNvPr>
          <p:cNvSpPr>
            <a:spLocks noGrp="1"/>
          </p:cNvSpPr>
          <p:nvPr>
            <p:ph type="title"/>
          </p:nvPr>
        </p:nvSpPr>
        <p:spPr/>
        <p:txBody>
          <a:bodyPr>
            <a:normAutofit/>
          </a:bodyPr>
          <a:lstStyle/>
          <a:p>
            <a:r>
              <a:rPr lang="en-PH" sz="3442" dirty="0">
                <a:solidFill>
                  <a:schemeClr val="bg1"/>
                </a:solidFill>
                <a:latin typeface="Gill Sans MT" panose="020B0502020104020203" pitchFamily="34" charset="77"/>
              </a:rPr>
              <a:t>Indicator 7:</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Measures that prevent industry influence</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F39785A9-A424-EF4C-815D-0E838A8656A5}"/>
              </a:ext>
            </a:extLst>
          </p:cNvPr>
          <p:cNvSpPr>
            <a:spLocks noGrp="1"/>
          </p:cNvSpPr>
          <p:nvPr>
            <p:ph idx="1"/>
          </p:nvPr>
        </p:nvSpPr>
        <p:spPr>
          <a:xfrm>
            <a:off x="-1" y="2197864"/>
            <a:ext cx="9144001" cy="4160967"/>
          </a:xfrm>
        </p:spPr>
        <p:txBody>
          <a:bodyPr/>
          <a:lstStyle/>
          <a:p>
            <a:r>
              <a:rPr lang="en-US" dirty="0"/>
              <a:t>No records of meeting minute are written and there is not any information on formal meeting with TI. </a:t>
            </a:r>
          </a:p>
          <a:p>
            <a:endParaRPr lang="en-US" dirty="0"/>
          </a:p>
        </p:txBody>
      </p:sp>
      <p:graphicFrame>
        <p:nvGraphicFramePr>
          <p:cNvPr id="6" name="Table 5">
            <a:extLst>
              <a:ext uri="{FF2B5EF4-FFF2-40B4-BE49-F238E27FC236}">
                <a16:creationId xmlns:a16="http://schemas.microsoft.com/office/drawing/2014/main" xmlns="" id="{02984D9C-B45F-5C72-E7FA-E5672716B0D5}"/>
              </a:ext>
            </a:extLst>
          </p:cNvPr>
          <p:cNvGraphicFramePr>
            <a:graphicFrameLocks noGrp="1"/>
          </p:cNvGraphicFramePr>
          <p:nvPr>
            <p:extLst>
              <p:ext uri="{D42A27DB-BD31-4B8C-83A1-F6EECF244321}">
                <p14:modId xmlns:p14="http://schemas.microsoft.com/office/powerpoint/2010/main" xmlns="" val="398057204"/>
              </p:ext>
            </p:extLst>
          </p:nvPr>
        </p:nvGraphicFramePr>
        <p:xfrm>
          <a:off x="76200" y="3217342"/>
          <a:ext cx="9067800" cy="1956978"/>
        </p:xfrm>
        <a:graphic>
          <a:graphicData uri="http://schemas.openxmlformats.org/drawingml/2006/table">
            <a:tbl>
              <a:tblPr firstRow="1" firstCol="1" bandRow="1">
                <a:tableStyleId>{5C22544A-7EE6-4342-B048-85BDC9FD1C3A}</a:tableStyleId>
              </a:tblPr>
              <a:tblGrid>
                <a:gridCol w="9067800">
                  <a:extLst>
                    <a:ext uri="{9D8B030D-6E8A-4147-A177-3AD203B41FA5}">
                      <a16:colId xmlns:a16="http://schemas.microsoft.com/office/drawing/2014/main" xmlns="" val="1309640479"/>
                    </a:ext>
                  </a:extLst>
                </a:gridCol>
              </a:tblGrid>
              <a:tr h="1956978">
                <a:tc>
                  <a:txBody>
                    <a:bodyPr/>
                    <a:lstStyle/>
                    <a:p>
                      <a:pPr marL="0" marR="0">
                        <a:spcBef>
                          <a:spcPts val="0"/>
                        </a:spcBef>
                        <a:spcAft>
                          <a:spcPts val="0"/>
                        </a:spcAft>
                      </a:pPr>
                      <a:r>
                        <a:rPr lang="en-US" sz="1100" dirty="0">
                          <a:effectLst/>
                          <a:latin typeface="M"/>
                        </a:rPr>
                        <a:t> </a:t>
                      </a:r>
                      <a:endParaRPr lang="en-US" sz="1200" dirty="0">
                        <a:effectLst/>
                        <a:latin typeface="M"/>
                      </a:endParaRPr>
                    </a:p>
                    <a:p>
                      <a:pPr marL="0" marR="0">
                        <a:spcBef>
                          <a:spcPts val="0"/>
                        </a:spcBef>
                        <a:spcAft>
                          <a:spcPts val="0"/>
                        </a:spcAft>
                      </a:pPr>
                      <a:r>
                        <a:rPr lang="en-US" sz="1900" dirty="0">
                          <a:effectLst/>
                          <a:latin typeface="Gill Sans MT" panose="020B0502020104020203" pitchFamily="34" charset="0"/>
                        </a:rPr>
                        <a:t>As per Tobacco Product Control and Regulation (Article 5, Rule 48), government officials cannot accept any gifts from the tobacco industry. </a:t>
                      </a:r>
                      <a:r>
                        <a:rPr lang="en-AU" sz="1900" dirty="0">
                          <a:effectLst/>
                          <a:latin typeface="Gill Sans MT" panose="020B0502020104020203" pitchFamily="34" charset="0"/>
                        </a:rPr>
                        <a:t>The Regulation states that any nominated member of the Committee “found to be involved directly or indirectly in the manufacture, import, export or sales and marketing of tobacco products” may be removed from his or her post.</a:t>
                      </a:r>
                      <a:endParaRPr lang="en-US" sz="1900" dirty="0">
                        <a:effectLst/>
                        <a:latin typeface="Gill Sans MT" panose="020B0502020104020203" pitchFamily="34" charset="0"/>
                      </a:endParaRPr>
                    </a:p>
                    <a:p>
                      <a:pPr marL="0" marR="0">
                        <a:spcBef>
                          <a:spcPts val="0"/>
                        </a:spcBef>
                        <a:spcAft>
                          <a:spcPts val="0"/>
                        </a:spcAft>
                      </a:pPr>
                      <a:r>
                        <a:rPr lang="en-US" sz="1900" dirty="0">
                          <a:effectLst/>
                          <a:latin typeface="Gill Sans MT" panose="020B0502020104020203" pitchFamily="34" charset="0"/>
                        </a:rPr>
                        <a:t> </a:t>
                      </a:r>
                      <a:endParaRPr lang="en-US" sz="1900" dirty="0">
                        <a:effectLst/>
                        <a:latin typeface="Gill Sans MT" panose="020B0502020104020203" pitchFamily="34" charset="0"/>
                        <a:ea typeface="Calibri" panose="020F0502020204030204" pitchFamily="34" charset="0"/>
                        <a:cs typeface="Cordia New" panose="020B0304020202020204" pitchFamily="34" charset="-34"/>
                      </a:endParaRPr>
                    </a:p>
                  </a:txBody>
                  <a:tcPr marL="65580" marR="65580" marT="0" marB="0"/>
                </a:tc>
                <a:extLst>
                  <a:ext uri="{0D108BD9-81ED-4DB2-BD59-A6C34878D82A}">
                    <a16:rowId xmlns:a16="http://schemas.microsoft.com/office/drawing/2014/main" xmlns="" val="2526834467"/>
                  </a:ext>
                </a:extLst>
              </a:tr>
            </a:tbl>
          </a:graphicData>
        </a:graphic>
      </p:graphicFrame>
    </p:spTree>
    <p:extLst>
      <p:ext uri="{BB962C8B-B14F-4D97-AF65-F5344CB8AC3E}">
        <p14:creationId xmlns:p14="http://schemas.microsoft.com/office/powerpoint/2010/main" xmlns="" val="284325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51783FC-775D-4544-9ECD-29D503E0F1A8}"/>
              </a:ext>
            </a:extLst>
          </p:cNvPr>
          <p:cNvSpPr txBox="1">
            <a:spLocks/>
          </p:cNvSpPr>
          <p:nvPr/>
        </p:nvSpPr>
        <p:spPr>
          <a:xfrm>
            <a:off x="-1" y="415813"/>
            <a:ext cx="9144001"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7B9BF663-0B09-744A-922A-7BFB1CA55CAE}"/>
              </a:ext>
            </a:extLst>
          </p:cNvPr>
          <p:cNvSpPr>
            <a:spLocks noGrp="1"/>
          </p:cNvSpPr>
          <p:nvPr>
            <p:ph type="title"/>
          </p:nvPr>
        </p:nvSpPr>
        <p:spPr/>
        <p:txBody>
          <a:bodyPr>
            <a:normAutofit/>
          </a:bodyPr>
          <a:lstStyle/>
          <a:p>
            <a:r>
              <a:rPr lang="en-PH" sz="3442" dirty="0">
                <a:solidFill>
                  <a:schemeClr val="bg1"/>
                </a:solidFill>
                <a:latin typeface="Gill Sans MT" panose="020B0502020104020203" pitchFamily="34" charset="77"/>
              </a:rPr>
              <a:t>Indicator 7:</a:t>
            </a:r>
            <a:br>
              <a:rPr lang="en-PH" sz="3442" dirty="0">
                <a:solidFill>
                  <a:schemeClr val="bg1"/>
                </a:solidFill>
                <a:latin typeface="Gill Sans MT" panose="020B0502020104020203" pitchFamily="34" charset="77"/>
              </a:rPr>
            </a:br>
            <a:r>
              <a:rPr lang="en-PH" sz="3442" dirty="0">
                <a:solidFill>
                  <a:schemeClr val="bg1"/>
                </a:solidFill>
                <a:latin typeface="Gill Sans MT" panose="020B0502020104020203" pitchFamily="34" charset="77"/>
              </a:rPr>
              <a:t>Measures that prevent industry influence</a:t>
            </a:r>
            <a:endParaRPr lang="en-US" sz="3442" dirty="0">
              <a:solidFill>
                <a:schemeClr val="bg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xmlns="" id="{F39785A9-A424-EF4C-815D-0E838A8656A5}"/>
              </a:ext>
            </a:extLst>
          </p:cNvPr>
          <p:cNvSpPr>
            <a:spLocks noGrp="1"/>
          </p:cNvSpPr>
          <p:nvPr>
            <p:ph idx="1"/>
          </p:nvPr>
        </p:nvSpPr>
        <p:spPr>
          <a:xfrm>
            <a:off x="-1" y="2197864"/>
            <a:ext cx="9144001" cy="4160967"/>
          </a:xfrm>
        </p:spPr>
        <p:txBody>
          <a:bodyPr>
            <a:normAutofit/>
          </a:bodyPr>
          <a:lstStyle/>
          <a:p>
            <a:r>
              <a:rPr lang="en-US" sz="1913" dirty="0">
                <a:latin typeface="Gill Sans MT" panose="020B0502020104020203" pitchFamily="34" charset="0"/>
                <a:ea typeface="Calibri" panose="020F0502020204030204" pitchFamily="34" charset="0"/>
                <a:cs typeface="Cordia New" panose="020B0304020202020204" pitchFamily="34" charset="-34"/>
              </a:rPr>
              <a:t>National Health Education, Information and Communication Centre (NHEICC) of the Ministry of Health and Population, being the focal agency of WHO FCTC implementation regularly organize training/ workshops to the concerned government offices. Modality and frequency of these program is not available. </a:t>
            </a:r>
          </a:p>
          <a:p>
            <a:r>
              <a:rPr lang="en-US" sz="1913" dirty="0">
                <a:latin typeface="Gill Sans MT" panose="020B0502020104020203" pitchFamily="34" charset="0"/>
                <a:ea typeface="Calibri" panose="020F0502020204030204" pitchFamily="34" charset="0"/>
                <a:cs typeface="Cordia New" panose="020B0304020202020204" pitchFamily="34" charset="-34"/>
              </a:rPr>
              <a:t>There is no record of accepting any contribution /gifts from tobacco Industry in this reporting period (2021- March 2023)</a:t>
            </a:r>
            <a:endParaRPr lang="en-US" sz="1913" dirty="0"/>
          </a:p>
        </p:txBody>
      </p:sp>
    </p:spTree>
    <p:extLst>
      <p:ext uri="{BB962C8B-B14F-4D97-AF65-F5344CB8AC3E}">
        <p14:creationId xmlns:p14="http://schemas.microsoft.com/office/powerpoint/2010/main" xmlns="" val="2212575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866AB75-62EC-824B-95AC-793F0FFEB727}"/>
              </a:ext>
            </a:extLst>
          </p:cNvPr>
          <p:cNvSpPr txBox="1">
            <a:spLocks noChangeAspect="1"/>
          </p:cNvSpPr>
          <p:nvPr/>
        </p:nvSpPr>
        <p:spPr>
          <a:xfrm>
            <a:off x="0" y="150021"/>
            <a:ext cx="9144000"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EF8F6EB0-A195-354E-B979-19C7E7EA09C4}"/>
              </a:ext>
            </a:extLst>
          </p:cNvPr>
          <p:cNvSpPr>
            <a:spLocks noGrp="1"/>
          </p:cNvSpPr>
          <p:nvPr>
            <p:ph type="title"/>
          </p:nvPr>
        </p:nvSpPr>
        <p:spPr/>
        <p:txBody>
          <a:bodyPr/>
          <a:lstStyle/>
          <a:p>
            <a:r>
              <a:rPr lang="en-US" i="1" dirty="0">
                <a:solidFill>
                  <a:schemeClr val="bg1"/>
                </a:solidFill>
                <a:latin typeface="Gill Sans MT" panose="020B0502020104020203" pitchFamily="34" charset="77"/>
              </a:rPr>
              <a:t>Recommendations</a:t>
            </a:r>
          </a:p>
        </p:txBody>
      </p:sp>
      <p:sp>
        <p:nvSpPr>
          <p:cNvPr id="3" name="Content Placeholder 2">
            <a:extLst>
              <a:ext uri="{FF2B5EF4-FFF2-40B4-BE49-F238E27FC236}">
                <a16:creationId xmlns:a16="http://schemas.microsoft.com/office/drawing/2014/main" xmlns="" id="{0A811B4B-157F-EB4F-A691-D82134BACC8C}"/>
              </a:ext>
            </a:extLst>
          </p:cNvPr>
          <p:cNvSpPr>
            <a:spLocks noGrp="1"/>
          </p:cNvSpPr>
          <p:nvPr>
            <p:ph idx="1"/>
          </p:nvPr>
        </p:nvSpPr>
        <p:spPr>
          <a:xfrm>
            <a:off x="174172" y="2115890"/>
            <a:ext cx="8969828" cy="4160967"/>
          </a:xfrm>
        </p:spPr>
        <p:txBody>
          <a:bodyPr>
            <a:normAutofit/>
          </a:bodyPr>
          <a:lstStyle/>
          <a:p>
            <a:r>
              <a:rPr lang="en-US" sz="1913"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Increase Tobacco Tax to Make Tobacco Products Less Affordable: </a:t>
            </a:r>
          </a:p>
          <a:p>
            <a:pPr marL="437195" lvl="1" indent="0">
              <a:buNone/>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Nepal still has minimum tax on tobacco products. Hence there is a need for the government to increase tobacco tax as per WHO FCTC requirement. </a:t>
            </a:r>
          </a:p>
          <a:p>
            <a:endParaRPr lang="en-US" sz="1913" b="1" dirty="0">
              <a:solidFill>
                <a:srgbClr val="212325"/>
              </a:solidFill>
              <a:latin typeface="Gill Sans MT" panose="020B0502020104020203" pitchFamily="34" charset="0"/>
              <a:ea typeface="Calibri" panose="020F0502020204030204" pitchFamily="34" charset="0"/>
              <a:cs typeface="Cordia New" panose="020B0304020202020204" pitchFamily="34" charset="-34"/>
            </a:endParaRPr>
          </a:p>
          <a:p>
            <a:r>
              <a:rPr lang="en-US" sz="1913"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Terminate CSR Partnership with Nepal Surya on Mountain Clean Up: </a:t>
            </a:r>
          </a:p>
          <a:p>
            <a:pPr marL="437195" lvl="1" indent="0">
              <a:buNone/>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 law does not allow government departments to receive funds/sponsorship from the tobacco industry. This law should be implemented. </a:t>
            </a:r>
          </a:p>
          <a:p>
            <a:endParaRPr lang="en-US" sz="1913" b="1" dirty="0">
              <a:solidFill>
                <a:srgbClr val="212325"/>
              </a:solidFill>
              <a:latin typeface="Gill Sans MT" panose="020B0502020104020203" pitchFamily="34" charset="0"/>
              <a:ea typeface="Calibri" panose="020F0502020204030204" pitchFamily="34" charset="0"/>
              <a:cs typeface="Cordia New" panose="020B0304020202020204" pitchFamily="34" charset="-34"/>
            </a:endParaRPr>
          </a:p>
          <a:p>
            <a:r>
              <a:rPr lang="en-US" sz="1913"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Tobacco company must not be awarded for paying taxes: </a:t>
            </a:r>
          </a:p>
          <a:p>
            <a:pPr marL="437195" lvl="1" indent="0">
              <a:buNone/>
            </a:pPr>
            <a:r>
              <a:rPr lang="en-US" sz="1913" dirty="0">
                <a:solidFill>
                  <a:srgbClr val="212325"/>
                </a:solidFill>
                <a:latin typeface="Gill Sans MT" panose="020B0502020104020203" pitchFamily="34" charset="0"/>
                <a:ea typeface="Calibri" panose="020F0502020204030204" pitchFamily="34" charset="0"/>
                <a:cs typeface="Cordia New" panose="020B0304020202020204" pitchFamily="34" charset="-34"/>
              </a:rPr>
              <a:t>A tobacco company should follow the law and pay the taxes that are due. The government should not award a company just for complying with the law. </a:t>
            </a:r>
            <a:endParaRPr lang="en-US" sz="1913" dirty="0"/>
          </a:p>
        </p:txBody>
      </p:sp>
    </p:spTree>
    <p:extLst>
      <p:ext uri="{BB962C8B-B14F-4D97-AF65-F5344CB8AC3E}">
        <p14:creationId xmlns:p14="http://schemas.microsoft.com/office/powerpoint/2010/main" xmlns="" val="42047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866AB75-62EC-824B-95AC-793F0FFEB727}"/>
              </a:ext>
            </a:extLst>
          </p:cNvPr>
          <p:cNvSpPr txBox="1">
            <a:spLocks noChangeAspect="1"/>
          </p:cNvSpPr>
          <p:nvPr/>
        </p:nvSpPr>
        <p:spPr>
          <a:xfrm>
            <a:off x="-1" y="150021"/>
            <a:ext cx="9144002" cy="1745753"/>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EF8F6EB0-A195-354E-B979-19C7E7EA09C4}"/>
              </a:ext>
            </a:extLst>
          </p:cNvPr>
          <p:cNvSpPr>
            <a:spLocks noGrp="1"/>
          </p:cNvSpPr>
          <p:nvPr>
            <p:ph type="title"/>
          </p:nvPr>
        </p:nvSpPr>
        <p:spPr/>
        <p:txBody>
          <a:bodyPr/>
          <a:lstStyle/>
          <a:p>
            <a:r>
              <a:rPr lang="en-US" i="1" dirty="0">
                <a:solidFill>
                  <a:schemeClr val="bg1"/>
                </a:solidFill>
                <a:latin typeface="Gill Sans MT" panose="020B0502020104020203" pitchFamily="34" charset="77"/>
              </a:rPr>
              <a:t>Recommendations</a:t>
            </a:r>
          </a:p>
        </p:txBody>
      </p:sp>
      <p:sp>
        <p:nvSpPr>
          <p:cNvPr id="3" name="Content Placeholder 2">
            <a:extLst>
              <a:ext uri="{FF2B5EF4-FFF2-40B4-BE49-F238E27FC236}">
                <a16:creationId xmlns:a16="http://schemas.microsoft.com/office/drawing/2014/main" xmlns="" id="{0A811B4B-157F-EB4F-A691-D82134BACC8C}"/>
              </a:ext>
            </a:extLst>
          </p:cNvPr>
          <p:cNvSpPr>
            <a:spLocks noGrp="1"/>
          </p:cNvSpPr>
          <p:nvPr>
            <p:ph idx="1"/>
          </p:nvPr>
        </p:nvSpPr>
        <p:spPr>
          <a:xfrm>
            <a:off x="-1" y="2115890"/>
            <a:ext cx="9144001" cy="4160967"/>
          </a:xfrm>
        </p:spPr>
        <p:txBody>
          <a:bodyPr>
            <a:noAutofit/>
          </a:bodyPr>
          <a:lstStyle/>
          <a:p>
            <a:r>
              <a:rPr lang="en-US" sz="1721"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Improve Transparency Measures: </a:t>
            </a:r>
          </a:p>
          <a:p>
            <a:pPr marL="437195" lvl="1" indent="0">
              <a:buNone/>
            </a:pPr>
            <a:r>
              <a:rPr lang="en-US" sz="1721"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 Constitution of Nepal in Article 17 on Right to Information says that </a:t>
            </a:r>
            <a:r>
              <a:rPr lang="en-US" sz="1721" i="1" u="sng" dirty="0">
                <a:solidFill>
                  <a:srgbClr val="212325"/>
                </a:solidFill>
                <a:latin typeface="Gill Sans MT" panose="020B0502020104020203" pitchFamily="34" charset="0"/>
                <a:ea typeface="Calibri" panose="020F0502020204030204" pitchFamily="34" charset="0"/>
                <a:cs typeface="Cordia New" panose="020B0304020202020204" pitchFamily="34" charset="-34"/>
              </a:rPr>
              <a:t>Every citizen shall have the right to demand and receive information on any matter of his or her or of public interest</a:t>
            </a:r>
            <a:r>
              <a:rPr lang="en-US" sz="1721" u="sng" dirty="0">
                <a:solidFill>
                  <a:srgbClr val="212325"/>
                </a:solidFill>
                <a:latin typeface="Gill Sans MT" panose="020B0502020104020203" pitchFamily="34" charset="0"/>
                <a:ea typeface="Calibri" panose="020F0502020204030204" pitchFamily="34" charset="0"/>
                <a:cs typeface="Cordia New" panose="020B0304020202020204" pitchFamily="34" charset="-34"/>
              </a:rPr>
              <a:t>:</a:t>
            </a:r>
            <a:r>
              <a:rPr lang="en-US" sz="1721" dirty="0">
                <a:solidFill>
                  <a:srgbClr val="212325"/>
                </a:solidFill>
                <a:latin typeface="Gill Sans MT" panose="020B0502020104020203" pitchFamily="34" charset="0"/>
                <a:ea typeface="Calibri" panose="020F0502020204030204" pitchFamily="34" charset="0"/>
                <a:cs typeface="Cordia New" panose="020B0304020202020204" pitchFamily="34" charset="-34"/>
              </a:rPr>
              <a:t> On the basis of this legal provision, there is no information provided by the government on the meetings/dialogue with the tobacco Industry.</a:t>
            </a:r>
          </a:p>
          <a:p>
            <a:r>
              <a:rPr lang="en-US" sz="1721"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Empower Civil Society as Change Makers: </a:t>
            </a:r>
          </a:p>
          <a:p>
            <a:pPr marL="437195" lvl="1" indent="0">
              <a:buNone/>
            </a:pPr>
            <a:r>
              <a:rPr lang="en-US" sz="1721" dirty="0">
                <a:solidFill>
                  <a:srgbClr val="212325"/>
                </a:solidFill>
                <a:latin typeface="Gill Sans MT" panose="020B0502020104020203" pitchFamily="34" charset="0"/>
                <a:ea typeface="Calibri" panose="020F0502020204030204" pitchFamily="34" charset="0"/>
                <a:cs typeface="Cordia New" panose="020B0304020202020204" pitchFamily="34" charset="-34"/>
              </a:rPr>
              <a:t>Article 4.7 of the WHO FCTC refers to civil society’s essential role in implementing the treaty. </a:t>
            </a:r>
          </a:p>
          <a:p>
            <a:r>
              <a:rPr lang="en-US" sz="1721" b="1" dirty="0">
                <a:solidFill>
                  <a:srgbClr val="212325"/>
                </a:solidFill>
                <a:latin typeface="Gill Sans MT" panose="020B0502020104020203" pitchFamily="34" charset="0"/>
                <a:ea typeface="Calibri" panose="020F0502020204030204" pitchFamily="34" charset="0"/>
                <a:cs typeface="Cordia New" panose="020B0304020202020204" pitchFamily="34" charset="-34"/>
              </a:rPr>
              <a:t>Ensure Tobacco Industry Complies with Tobacco Products and Control and Regulation Law:</a:t>
            </a:r>
          </a:p>
          <a:p>
            <a:pPr marL="437195" lvl="1" indent="0">
              <a:buNone/>
            </a:pPr>
            <a:r>
              <a:rPr lang="en-US" sz="1721" dirty="0">
                <a:solidFill>
                  <a:srgbClr val="212325"/>
                </a:solidFill>
                <a:latin typeface="Gill Sans MT" panose="020B0502020104020203" pitchFamily="34" charset="0"/>
                <a:ea typeface="Calibri" panose="020F0502020204030204" pitchFamily="34" charset="0"/>
                <a:cs typeface="Cordia New" panose="020B0304020202020204" pitchFamily="34" charset="-34"/>
              </a:rPr>
              <a:t>The government should implement the law to ensure Surya Nepal abides by the Tobacco Products Control and Regulation Law. The Ministry of Health and Population should step up their efforts to raise awareness on the requirements of WHO FCTC Article 5.3 not to form any partnerships with the tobacco industry by the government. </a:t>
            </a:r>
            <a:endParaRPr lang="en-AU" sz="1721" dirty="0">
              <a:latin typeface="Gill Sans MT" panose="020B0502020104020203" pitchFamily="34" charset="0"/>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xmlns="" val="234988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9388BEB-C41F-9F7F-9C28-87C11B10327F}"/>
              </a:ext>
            </a:extLst>
          </p:cNvPr>
          <p:cNvSpPr txBox="1">
            <a:spLocks noChangeAspect="1"/>
          </p:cNvSpPr>
          <p:nvPr/>
        </p:nvSpPr>
        <p:spPr>
          <a:xfrm>
            <a:off x="-2" y="386442"/>
            <a:ext cx="9144001" cy="1123044"/>
          </a:xfrm>
          <a:prstGeom prst="rect">
            <a:avLst/>
          </a:prstGeom>
          <a:solidFill>
            <a:srgbClr val="0070C0"/>
          </a:solidFill>
        </p:spPr>
        <p:txBody>
          <a:bodyPr vert="horz" lIns="87440" tIns="43720" rIns="87440" bIns="43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208" dirty="0">
              <a:latin typeface="Gill Sans MT" panose="020B0502020104020203" pitchFamily="34" charset="77"/>
            </a:endParaRPr>
          </a:p>
        </p:txBody>
      </p:sp>
      <p:sp>
        <p:nvSpPr>
          <p:cNvPr id="2" name="Title 1">
            <a:extLst>
              <a:ext uri="{FF2B5EF4-FFF2-40B4-BE49-F238E27FC236}">
                <a16:creationId xmlns:a16="http://schemas.microsoft.com/office/drawing/2014/main" xmlns="" id="{8796A1D6-88D9-1341-9ADA-41FD0F7B6217}"/>
              </a:ext>
            </a:extLst>
          </p:cNvPr>
          <p:cNvSpPr>
            <a:spLocks noGrp="1"/>
          </p:cNvSpPr>
          <p:nvPr>
            <p:ph type="title"/>
          </p:nvPr>
        </p:nvSpPr>
        <p:spPr>
          <a:xfrm>
            <a:off x="0" y="539609"/>
            <a:ext cx="9144001" cy="816709"/>
          </a:xfrm>
        </p:spPr>
        <p:txBody>
          <a:bodyPr>
            <a:normAutofit fontScale="90000"/>
          </a:bodyPr>
          <a:lstStyle/>
          <a:p>
            <a:r>
              <a:rPr lang="en-US" b="1" dirty="0">
                <a:solidFill>
                  <a:schemeClr val="bg1"/>
                </a:solidFill>
              </a:rPr>
              <a:t>Tobacco Industry Interference: Country Ranking</a:t>
            </a:r>
          </a:p>
        </p:txBody>
      </p:sp>
      <p:sp>
        <p:nvSpPr>
          <p:cNvPr id="3" name="Content Placeholder 2">
            <a:extLst>
              <a:ext uri="{FF2B5EF4-FFF2-40B4-BE49-F238E27FC236}">
                <a16:creationId xmlns:a16="http://schemas.microsoft.com/office/drawing/2014/main" xmlns="" id="{99DF35CA-4CF4-26FE-95ED-5F52CC97ADFC}"/>
              </a:ext>
            </a:extLst>
          </p:cNvPr>
          <p:cNvSpPr>
            <a:spLocks noGrp="1"/>
          </p:cNvSpPr>
          <p:nvPr>
            <p:ph idx="1"/>
          </p:nvPr>
        </p:nvSpPr>
        <p:spPr>
          <a:xfrm>
            <a:off x="-1" y="1664203"/>
            <a:ext cx="9144001" cy="5010314"/>
          </a:xfrm>
        </p:spPr>
        <p:txBody>
          <a:bodyPr>
            <a:normAutofit fontScale="92500" lnSpcReduction="10000"/>
          </a:bodyPr>
          <a:lstStyle/>
          <a:p>
            <a:r>
              <a:rPr lang="en-US" dirty="0"/>
              <a:t>Study Made in the total of 80 countries. </a:t>
            </a:r>
          </a:p>
          <a:p>
            <a:r>
              <a:rPr lang="en-US" dirty="0"/>
              <a:t>9 countries including UK, France, Netherland, New Zealand ranked best countries with 15 to 39 score. </a:t>
            </a:r>
          </a:p>
          <a:p>
            <a:r>
              <a:rPr lang="en-US" dirty="0"/>
              <a:t>15 Countries including Nepal, Thailand, </a:t>
            </a:r>
            <a:r>
              <a:rPr lang="en-US" dirty="0" err="1"/>
              <a:t>SriLanka</a:t>
            </a:r>
            <a:r>
              <a:rPr lang="en-US" dirty="0"/>
              <a:t>, Pakistan comes to second best with 40-49 score</a:t>
            </a:r>
          </a:p>
          <a:p>
            <a:r>
              <a:rPr lang="en-US" dirty="0"/>
              <a:t>57 country including India, Myanmar, Ghana ranked third category with 50-59 Score.</a:t>
            </a:r>
          </a:p>
          <a:p>
            <a:r>
              <a:rPr lang="en-US" dirty="0"/>
              <a:t>13 countries including Malaysia, Ukraine, Germany South Africa scored 60-80 Points. </a:t>
            </a:r>
          </a:p>
          <a:p>
            <a:r>
              <a:rPr lang="en-US" dirty="0"/>
              <a:t>15 countries including Bangladesh, China, USA, Italy comes with 70-79 scores.</a:t>
            </a:r>
          </a:p>
          <a:p>
            <a:r>
              <a:rPr lang="en-US" dirty="0"/>
              <a:t>5 Countries including Japan, Indonesia, Switzerland have maximum Level of Industry Interference. </a:t>
            </a:r>
          </a:p>
          <a:p>
            <a:endParaRPr lang="en-US" dirty="0"/>
          </a:p>
        </p:txBody>
      </p:sp>
    </p:spTree>
    <p:extLst>
      <p:ext uri="{BB962C8B-B14F-4D97-AF65-F5344CB8AC3E}">
        <p14:creationId xmlns:p14="http://schemas.microsoft.com/office/powerpoint/2010/main" xmlns="" val="1921247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863C3D18-63FD-34B9-05B6-A5EBCC263B6E}"/>
              </a:ext>
            </a:extLst>
          </p:cNvPr>
          <p:cNvPicPr>
            <a:picLocks noChangeAspect="1"/>
          </p:cNvPicPr>
          <p:nvPr/>
        </p:nvPicPr>
        <p:blipFill>
          <a:blip r:embed="rId2"/>
          <a:stretch>
            <a:fillRect/>
          </a:stretch>
        </p:blipFill>
        <p:spPr>
          <a:xfrm>
            <a:off x="1393372" y="905809"/>
            <a:ext cx="6705599" cy="4998389"/>
          </a:xfrm>
          <a:prstGeom prst="rect">
            <a:avLst/>
          </a:prstGeom>
        </p:spPr>
      </p:pic>
    </p:spTree>
    <p:extLst>
      <p:ext uri="{BB962C8B-B14F-4D97-AF65-F5344CB8AC3E}">
        <p14:creationId xmlns:p14="http://schemas.microsoft.com/office/powerpoint/2010/main" xmlns="" val="389454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8D3ABB2-6699-1B4C-A37E-1189531A8F43}"/>
              </a:ext>
            </a:extLst>
          </p:cNvPr>
          <p:cNvSpPr>
            <a:spLocks noGrp="1"/>
          </p:cNvSpPr>
          <p:nvPr>
            <p:ph type="ctrTitle"/>
          </p:nvPr>
        </p:nvSpPr>
        <p:spPr/>
        <p:txBody>
          <a:bodyPr>
            <a:normAutofit/>
          </a:bodyPr>
          <a:lstStyle/>
          <a:p>
            <a:r>
              <a:rPr lang="en-US" sz="6885" dirty="0">
                <a:solidFill>
                  <a:schemeClr val="bg1"/>
                </a:solidFill>
                <a:latin typeface="Gill Sans MT" panose="020B0502020104020203" pitchFamily="34" charset="77"/>
              </a:rPr>
              <a:t>Thank you!</a:t>
            </a:r>
          </a:p>
        </p:txBody>
      </p:sp>
      <p:sp>
        <p:nvSpPr>
          <p:cNvPr id="5" name="Subtitle 4">
            <a:extLst>
              <a:ext uri="{FF2B5EF4-FFF2-40B4-BE49-F238E27FC236}">
                <a16:creationId xmlns:a16="http://schemas.microsoft.com/office/drawing/2014/main" xmlns="" id="{23D27383-A741-6746-81D6-DBEB2C9DE266}"/>
              </a:ext>
            </a:extLst>
          </p:cNvPr>
          <p:cNvSpPr>
            <a:spLocks noGrp="1"/>
          </p:cNvSpPr>
          <p:nvPr>
            <p:ph type="subTitle" idx="1"/>
          </p:nvPr>
        </p:nvSpPr>
        <p:spPr>
          <a:xfrm>
            <a:off x="200025" y="3832940"/>
            <a:ext cx="8743950" cy="1583323"/>
          </a:xfrm>
        </p:spPr>
        <p:txBody>
          <a:bodyPr/>
          <a:lstStyle/>
          <a:p>
            <a:r>
              <a:rPr lang="en-US" dirty="0">
                <a:solidFill>
                  <a:schemeClr val="bg1"/>
                </a:solidFill>
                <a:latin typeface="Gill Sans MT" panose="020B0502020104020203" pitchFamily="34" charset="77"/>
              </a:rPr>
              <a:t>for more information, visit </a:t>
            </a:r>
            <a:br>
              <a:rPr lang="en-US" dirty="0">
                <a:solidFill>
                  <a:schemeClr val="bg1"/>
                </a:solidFill>
                <a:latin typeface="Gill Sans MT" panose="020B0502020104020203" pitchFamily="34" charset="77"/>
              </a:rPr>
            </a:br>
            <a:r>
              <a:rPr lang="en-US" dirty="0">
                <a:solidFill>
                  <a:schemeClr val="bg1"/>
                </a:solidFill>
                <a:latin typeface="Gill Sans MT" panose="020B0502020104020203" pitchFamily="34" charset="77"/>
              </a:rPr>
              <a:t>www.globaltobaccoindex.org</a:t>
            </a:r>
          </a:p>
        </p:txBody>
      </p:sp>
    </p:spTree>
    <p:extLst>
      <p:ext uri="{BB962C8B-B14F-4D97-AF65-F5344CB8AC3E}">
        <p14:creationId xmlns:p14="http://schemas.microsoft.com/office/powerpoint/2010/main" xmlns="" val="11190926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212</TotalTime>
  <Words>1181</Words>
  <Application>Microsoft Office PowerPoint</Application>
  <PresentationFormat>On-screen Show (4:3)</PresentationFormat>
  <Paragraphs>81</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2023 Nepal Tobacco Industry  Interference Index</vt:lpstr>
      <vt:lpstr>Overview</vt:lpstr>
      <vt:lpstr>WHO FCTC Article 5.3</vt:lpstr>
      <vt:lpstr>Indicator 1: The industry's participation in policy development</vt:lpstr>
      <vt:lpstr>Indicator 2: Tobacco Industry CSR is banned </vt:lpstr>
      <vt:lpstr>Indicator 3: Benefits given to the tobacco industry</vt:lpstr>
      <vt:lpstr>Indicator 4:  Unnecessary interaction between government &amp; industry</vt:lpstr>
      <vt:lpstr>Indicator 4:  Unnecessary interaction between government &amp; industry</vt:lpstr>
      <vt:lpstr>Indicator 5:  Measures for transparency</vt:lpstr>
      <vt:lpstr>Indicator 6:  Preventing conflicts of interest</vt:lpstr>
      <vt:lpstr>Indicator 7: Measures that prevent industry influence</vt:lpstr>
      <vt:lpstr>Indicator 7: Measures that prevent industry influence</vt:lpstr>
      <vt:lpstr>Recommendations</vt:lpstr>
      <vt:lpstr>Recommendations</vt:lpstr>
      <vt:lpstr>Tobacco Industry Interference: Country Ranking</vt:lpstr>
      <vt:lpstr>Slide 16</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Palau Tobacco Industry  Interference Index</dc:title>
  <dc:creator>Yodhim dela Rosa</dc:creator>
  <cp:lastModifiedBy>Suresh</cp:lastModifiedBy>
  <cp:revision>10</cp:revision>
  <cp:lastPrinted>2023-09-08T09:53:36Z</cp:lastPrinted>
  <dcterms:created xsi:type="dcterms:W3CDTF">2021-09-29T17:02:09Z</dcterms:created>
  <dcterms:modified xsi:type="dcterms:W3CDTF">2023-09-12T08:52:56Z</dcterms:modified>
</cp:coreProperties>
</file>